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59" r:id="rId6"/>
    <p:sldId id="264" r:id="rId7"/>
    <p:sldId id="266" r:id="rId8"/>
    <p:sldId id="265" r:id="rId9"/>
    <p:sldId id="267" r:id="rId10"/>
    <p:sldId id="268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812" autoAdjust="0"/>
  </p:normalViewPr>
  <p:slideViewPr>
    <p:cSldViewPr>
      <p:cViewPr>
        <p:scale>
          <a:sx n="60" d="100"/>
          <a:sy n="60" d="100"/>
        </p:scale>
        <p:origin x="-979" y="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1890" y="57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85D63-3E25-4020-8CCD-5D12CEC703A9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0BA60-DA9D-408B-A720-1A411B86C447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3526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16632" y="4343400"/>
            <a:ext cx="6480720" cy="4114800"/>
          </a:xfrm>
        </p:spPr>
        <p:txBody>
          <a:bodyPr/>
          <a:lstStyle/>
          <a:p>
            <a:pPr marL="0" indent="0">
              <a:buNone/>
            </a:pPr>
            <a:r>
              <a:rPr lang="en-GB" sz="1000" i="1" dirty="0" smtClean="0"/>
              <a:t>1) In the 9 years that I have been a headteacher, the role of self-evaluation has increased in importance. </a:t>
            </a:r>
          </a:p>
          <a:p>
            <a:pPr marL="0" indent="0">
              <a:buNone/>
            </a:pPr>
            <a:r>
              <a:rPr lang="en-GB" sz="1000" i="1" dirty="0" smtClean="0"/>
              <a:t>As DHT, I observed</a:t>
            </a:r>
            <a:r>
              <a:rPr lang="en-GB" sz="1000" i="1" baseline="0" dirty="0" smtClean="0"/>
              <a:t> how HT’s moved away from simply knowing what their school was good at (</a:t>
            </a:r>
            <a:r>
              <a:rPr lang="en-GB" sz="1000" i="1" baseline="0" dirty="0" err="1" smtClean="0"/>
              <a:t>eg</a:t>
            </a:r>
            <a:r>
              <a:rPr lang="en-GB" sz="1000" i="1" baseline="0" dirty="0" smtClean="0"/>
              <a:t>; test results and internal data analysis)…..</a:t>
            </a:r>
            <a:r>
              <a:rPr lang="en-GB" sz="1000" i="1" dirty="0" smtClean="0"/>
              <a:t> …to the rise of a mammoth document which contained 28 questions.!!!!</a:t>
            </a:r>
          </a:p>
          <a:p>
            <a:pPr marL="0" indent="0">
              <a:buNone/>
            </a:pPr>
            <a:endParaRPr lang="en-GB" sz="1000" i="1" baseline="0" dirty="0" smtClean="0"/>
          </a:p>
          <a:p>
            <a:pPr marL="0" indent="0">
              <a:buNone/>
            </a:pPr>
            <a:r>
              <a:rPr lang="en-GB" sz="1000" i="1" baseline="0" dirty="0" smtClean="0"/>
              <a:t>2) </a:t>
            </a:r>
            <a:r>
              <a:rPr lang="en-GB" sz="1000" i="1" dirty="0" smtClean="0"/>
              <a:t>Each question required detailed paragraphs of writing and at least one piece of regularly updated evidence. (</a:t>
            </a:r>
            <a:r>
              <a:rPr lang="en-GB" sz="900" i="1" dirty="0" smtClean="0"/>
              <a:t>Good practice dictated that a headteacher should find 2 or even 3 pieces of evidence for each question!) </a:t>
            </a:r>
          </a:p>
          <a:p>
            <a:pPr marL="0" indent="0">
              <a:buNone/>
            </a:pPr>
            <a:r>
              <a:rPr lang="en-GB" sz="1000" i="1" dirty="0" smtClean="0"/>
              <a:t>The form was known as a ‘SEF’ - or Self-Evaluation Form. Many headteachers left until the summer holidays to complete…but this meant it wasn’t ‘live’</a:t>
            </a:r>
            <a:r>
              <a:rPr lang="en-GB" sz="1000" i="1" baseline="0" dirty="0" smtClean="0"/>
              <a:t>; so was it any use?</a:t>
            </a:r>
          </a:p>
          <a:p>
            <a:pPr marL="0" indent="0">
              <a:buNone/>
            </a:pPr>
            <a:endParaRPr lang="en-GB" sz="1000" i="1" baseline="0" dirty="0" smtClean="0"/>
          </a:p>
          <a:p>
            <a:pPr marL="0" indent="0">
              <a:buNone/>
            </a:pPr>
            <a:r>
              <a:rPr lang="en-GB" sz="1000" i="1" dirty="0" smtClean="0"/>
              <a:t>3) During  2</a:t>
            </a:r>
            <a:r>
              <a:rPr lang="en-GB" sz="1000" i="1" baseline="30000" dirty="0" smtClean="0"/>
              <a:t>nd</a:t>
            </a:r>
            <a:r>
              <a:rPr lang="en-GB" sz="1000" i="1" dirty="0" smtClean="0"/>
              <a:t> year of headship (2009 to 2010) the SEF document became smaller. Had a set format, but less evidence was</a:t>
            </a:r>
            <a:r>
              <a:rPr lang="en-GB" sz="1000" i="1" baseline="0" dirty="0" smtClean="0"/>
              <a:t> expected. </a:t>
            </a:r>
          </a:p>
          <a:p>
            <a:pPr marL="0" indent="0">
              <a:buNone/>
            </a:pPr>
            <a:r>
              <a:rPr lang="en-GB" sz="1000" i="1" baseline="0" dirty="0" smtClean="0"/>
              <a:t>I created a system of actions to be carried out at different points in time throughout the academic year to make sure it was a ‘live’ document. </a:t>
            </a:r>
            <a:endParaRPr lang="en-GB" sz="1000" i="1" dirty="0" smtClean="0"/>
          </a:p>
          <a:p>
            <a:pPr marL="0" indent="0">
              <a:buNone/>
            </a:pPr>
            <a:r>
              <a:rPr lang="en-GB" sz="1000" i="1" baseline="0" dirty="0" smtClean="0"/>
              <a:t>I also started</a:t>
            </a:r>
            <a:r>
              <a:rPr lang="en-GB" sz="1000" i="1" dirty="0" smtClean="0"/>
              <a:t> to amend the format to make it easier to complete and read.</a:t>
            </a:r>
          </a:p>
          <a:p>
            <a:pPr marL="0" indent="0">
              <a:buNone/>
            </a:pPr>
            <a:endParaRPr lang="en-GB" sz="1000" i="1" baseline="0" dirty="0" smtClean="0"/>
          </a:p>
          <a:p>
            <a:pPr marL="0" indent="0">
              <a:buNone/>
            </a:pPr>
            <a:r>
              <a:rPr lang="en-GB" sz="1000" i="1" dirty="0" smtClean="0"/>
              <a:t>4) Ofsted Inspection documentation simply says that amongst other documentation made available to them upon arrival at the school, Inspectors</a:t>
            </a:r>
            <a:r>
              <a:rPr lang="en-GB" sz="1000" i="1" baseline="0" dirty="0" smtClean="0"/>
              <a:t> will require: </a:t>
            </a:r>
          </a:p>
          <a:p>
            <a:r>
              <a:rPr lang="en-GB" sz="1000" i="1" baseline="0" dirty="0" smtClean="0"/>
              <a:t>“a summary of any schools self-evaluation or equivalent”, </a:t>
            </a:r>
          </a:p>
          <a:p>
            <a:r>
              <a:rPr lang="en-GB" sz="1000" i="1" baseline="0" dirty="0" smtClean="0"/>
              <a:t>a “current school improvement plan or equivalent, including any strategic planning that sets out the longer term vision for the school” and </a:t>
            </a:r>
          </a:p>
          <a:p>
            <a:r>
              <a:rPr lang="en-GB" sz="1000" i="1" baseline="0" dirty="0" smtClean="0"/>
              <a:t>“records of the evaluation of the quality of teaching, learning and assessment”</a:t>
            </a:r>
          </a:p>
          <a:p>
            <a:pPr marL="0" indent="0">
              <a:buNone/>
            </a:pPr>
            <a:endParaRPr lang="en-GB" sz="1000" i="1" baseline="0" dirty="0" smtClean="0"/>
          </a:p>
          <a:p>
            <a:pPr marL="0" indent="0">
              <a:buNone/>
            </a:pPr>
            <a:endParaRPr lang="en-GB" sz="1000" i="1" baseline="0" dirty="0" smtClean="0"/>
          </a:p>
          <a:p>
            <a:endParaRPr lang="en-GB" sz="1000" dirty="0" smtClean="0"/>
          </a:p>
          <a:p>
            <a:endParaRPr lang="en-GB" sz="1000" dirty="0" smtClean="0"/>
          </a:p>
          <a:p>
            <a:pPr marL="285750" indent="-285750">
              <a:buFont typeface="+mj-lt"/>
              <a:buAutoNum type="romanUcPeriod"/>
            </a:pPr>
            <a:endParaRPr lang="en-GB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0BA60-DA9D-408B-A720-1A411B86C44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59915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8785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5707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62788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8458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627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7285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136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620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167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813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7371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34FDA-E73F-4418-9600-DAF01AD9B03E}" type="datetimeFigureOut">
              <a:rPr lang="en-GB" smtClean="0"/>
              <a:pPr/>
              <a:t>17/01/2017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511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rsshaw\Dropbox\@School%20of%20Success\SEASIP%20October%202016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442" y="2492896"/>
            <a:ext cx="6053766" cy="1470025"/>
          </a:xfrm>
        </p:spPr>
        <p:txBody>
          <a:bodyPr>
            <a:normAutofit/>
          </a:bodyPr>
          <a:lstStyle/>
          <a:p>
            <a:pPr algn="l"/>
            <a:r>
              <a:rPr lang="en-GB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Self-Evaluation</a:t>
            </a:r>
            <a:endParaRPr lang="en-GB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149080"/>
            <a:ext cx="7128792" cy="72008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chemeClr val="tx1"/>
                </a:solidFill>
              </a:rPr>
              <a:t>A presentation from the United Kingdom.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407525"/>
            <a:ext cx="1841091" cy="1352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3888" y="521680"/>
            <a:ext cx="2072882" cy="177881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7092282" y="352036"/>
            <a:ext cx="1725936" cy="1522620"/>
            <a:chOff x="7445069" y="5444007"/>
            <a:chExt cx="1171848" cy="95839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54275" y="5444007"/>
              <a:ext cx="815050" cy="81505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7445069" y="6228045"/>
              <a:ext cx="1171848" cy="174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b="1" dirty="0" smtClean="0"/>
                <a:t>UK Presentation</a:t>
              </a:r>
              <a:endParaRPr lang="en-US" sz="1200" b="1" dirty="0"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7318" y="5496505"/>
            <a:ext cx="3994304" cy="82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607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SEaSIP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3"/>
            <a:ext cx="8435280" cy="4248472"/>
          </a:xfrm>
        </p:spPr>
        <p:txBody>
          <a:bodyPr>
            <a:normAutofit/>
          </a:bodyPr>
          <a:lstStyle/>
          <a:p>
            <a:r>
              <a:rPr lang="en-GB" dirty="0" smtClean="0"/>
              <a:t>For 2016/17 academic year, I therefore created a new document entitled the </a:t>
            </a:r>
            <a:r>
              <a:rPr lang="en-GB" dirty="0" err="1" smtClean="0"/>
              <a:t>SEaSIP</a:t>
            </a:r>
            <a:r>
              <a:rPr lang="en-GB" dirty="0" smtClean="0"/>
              <a:t>. (Self-Evaluation and School Improvement Plan).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dirty="0" smtClean="0"/>
              <a:t>This is one document that combines both the self-evaluation of current policy and practice AND the setting of targets for future improvements.</a:t>
            </a:r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164288" y="5805264"/>
            <a:ext cx="813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i="1" dirty="0" err="1">
                <a:hlinkClick r:id="rId2" action="ppaction://hlinkfile"/>
              </a:rPr>
              <a:t>SEaSIP</a:t>
            </a:r>
            <a:endParaRPr lang="en-GB" b="1" i="1" dirty="0">
              <a:sym typeface="Wingdings" panose="05000000000000000000" pitchFamily="2" charset="2"/>
              <a:hlinkClick r:id="rId2" action="ppaction://hlinkfile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89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634082"/>
          </a:xfrm>
        </p:spPr>
        <p:txBody>
          <a:bodyPr>
            <a:noAutofit/>
          </a:bodyPr>
          <a:lstStyle/>
          <a:p>
            <a:r>
              <a:rPr lang="en-GB" sz="2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kinds of evidence do we use, in order to self-evaluate?</a:t>
            </a:r>
            <a:endParaRPr lang="en-GB" sz="2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22501284"/>
              </p:ext>
            </p:extLst>
          </p:nvPr>
        </p:nvGraphicFramePr>
        <p:xfrm>
          <a:off x="179512" y="692696"/>
          <a:ext cx="8784975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088232"/>
                <a:gridCol w="1872208"/>
                <a:gridCol w="1656184"/>
                <a:gridCol w="13681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Quality of Teaching, Learning and Assessment (TLA)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Personal</a:t>
                      </a:r>
                      <a:r>
                        <a:rPr lang="en-GB" sz="1400" baseline="0" dirty="0" smtClean="0"/>
                        <a:t> Development, Behaviour and Welfare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Leadership and Management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Outcomes for Pupils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Engagement with Pupils and Community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TLA Audits; whereby SLT</a:t>
                      </a:r>
                      <a:r>
                        <a:rPr lang="en-GB" sz="1100" baseline="0" dirty="0" smtClean="0"/>
                        <a:t> examine books, data, planning, classroom displays and observe lessons.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Health and Safety Audits / walk-rounds / inspections.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Minutes of Governing Body meetings</a:t>
                      </a:r>
                      <a:r>
                        <a:rPr lang="en-GB" sz="1100" baseline="0" dirty="0" smtClean="0"/>
                        <a:t>; particularly when they get involved in any SE activities.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Results</a:t>
                      </a:r>
                      <a:r>
                        <a:rPr lang="en-GB" sz="1100" baseline="0" dirty="0" smtClean="0"/>
                        <a:t> from external tests; including measuring the ‘gap’ between disadvantaged pupils and non.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Parental questionnaires and surveys.</a:t>
                      </a:r>
                      <a:endParaRPr lang="en-GB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Regular</a:t>
                      </a:r>
                      <a:r>
                        <a:rPr lang="en-GB" sz="1100" baseline="0" dirty="0" smtClean="0"/>
                        <a:t> internal data analysis.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Pupil interviews.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Monitoring of budget expenditure; including ‘impact of expenditure’.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Results from internal data analysis.</a:t>
                      </a:r>
                      <a:r>
                        <a:rPr lang="en-GB" sz="1100" baseline="0" dirty="0" smtClean="0"/>
                        <a:t>; including measuring the ‘gap’ between disadvantaged pupils and non.</a:t>
                      </a:r>
                      <a:endParaRPr lang="en-GB" sz="1100" dirty="0" smtClean="0"/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Pupil interviews</a:t>
                      </a:r>
                      <a:endParaRPr lang="en-GB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Analysis of external tests.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Scrutiny of behaviour records (including bullying, racism and exclusion;</a:t>
                      </a:r>
                      <a:r>
                        <a:rPr lang="en-GB" sz="1100" baseline="0" dirty="0" smtClean="0"/>
                        <a:t> if appropriate)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List</a:t>
                      </a:r>
                      <a:r>
                        <a:rPr lang="en-GB" sz="1100" baseline="0" dirty="0" smtClean="0"/>
                        <a:t> of Staff meeting themes and minutes of same. This includes information on staff training.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Impact</a:t>
                      </a:r>
                      <a:r>
                        <a:rPr lang="en-GB" sz="1100" baseline="0" dirty="0" smtClean="0"/>
                        <a:t> r</a:t>
                      </a:r>
                      <a:r>
                        <a:rPr lang="en-GB" sz="1100" dirty="0" smtClean="0"/>
                        <a:t>eports from collaborative partnership work with other schools.</a:t>
                      </a:r>
                      <a:endParaRPr lang="en-GB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Regular reviews of effectiveness</a:t>
                      </a:r>
                      <a:r>
                        <a:rPr lang="en-GB" sz="1100" baseline="0" dirty="0" smtClean="0"/>
                        <a:t> of curriculum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Gathering</a:t>
                      </a:r>
                      <a:r>
                        <a:rPr lang="en-GB" sz="1100" baseline="0" dirty="0" smtClean="0"/>
                        <a:t> evidence of specific activities and events carried out that promote better behaviour; including assembly </a:t>
                      </a:r>
                      <a:r>
                        <a:rPr lang="en-GB" sz="1100" baseline="0" dirty="0" err="1" smtClean="0"/>
                        <a:t>themes,c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err="1" smtClean="0"/>
                        <a:t>ompetitions</a:t>
                      </a:r>
                      <a:r>
                        <a:rPr lang="en-GB" sz="1100" baseline="0" dirty="0" smtClean="0"/>
                        <a:t>, e-safety activities, RE/PSHE activities etc. 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HT Appraisal</a:t>
                      </a:r>
                      <a:r>
                        <a:rPr lang="en-GB" sz="1100" baseline="0" dirty="0" smtClean="0"/>
                        <a:t> .</a:t>
                      </a:r>
                    </a:p>
                    <a:p>
                      <a:pPr algn="l"/>
                      <a:r>
                        <a:rPr lang="en-GB" sz="1100" baseline="0" dirty="0" smtClean="0"/>
                        <a:t>Staff Appraisal.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Erasmus+ (and other similar international) impact reports.</a:t>
                      </a: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Regular surveys</a:t>
                      </a:r>
                      <a:r>
                        <a:rPr lang="en-GB" sz="1100" baseline="0" dirty="0" smtClean="0"/>
                        <a:t> to parents, staff, pupils etc. Pupil Interviews.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Documentation used to investigate incidents that happen in school.</a:t>
                      </a:r>
                      <a:r>
                        <a:rPr lang="en-GB" sz="1100" baseline="0" dirty="0" smtClean="0"/>
                        <a:t> (This might include letters from parents </a:t>
                      </a:r>
                      <a:r>
                        <a:rPr lang="en-GB" sz="1100" baseline="0" dirty="0" err="1" smtClean="0"/>
                        <a:t>etc</a:t>
                      </a:r>
                      <a:r>
                        <a:rPr lang="en-GB" sz="1100" baseline="0" dirty="0" smtClean="0"/>
                        <a:t>).</a:t>
                      </a:r>
                      <a:endParaRPr lang="en-GB" sz="1100" dirty="0" smtClean="0"/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/>
                        <a:t>Scrutiny</a:t>
                      </a:r>
                      <a:r>
                        <a:rPr lang="en-GB" sz="1100" baseline="0" dirty="0" smtClean="0"/>
                        <a:t> of impact of actions to support disadvantaged and SEND children.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8890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Contents</a:t>
            </a:r>
            <a:endParaRPr lang="en-GB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31249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solidFill>
                  <a:srgbClr val="FF0000"/>
                </a:solidFill>
              </a:rPr>
              <a:t>Why use self-evaluation?</a:t>
            </a:r>
          </a:p>
          <a:p>
            <a:pPr marL="514350" indent="-514350">
              <a:buFont typeface="+mj-lt"/>
              <a:buAutoNum type="arabicPeriod"/>
            </a:pPr>
            <a:endParaRPr lang="en-GB" b="1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History and development of self-evaluation</a:t>
            </a:r>
          </a:p>
          <a:p>
            <a:pPr marL="514350" indent="-514350">
              <a:buFont typeface="+mj-lt"/>
              <a:buAutoNum type="arabicPeriod"/>
            </a:pPr>
            <a:endParaRPr lang="en-GB" b="1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>
                <a:solidFill>
                  <a:srgbClr val="00B050"/>
                </a:solidFill>
              </a:rPr>
              <a:t>What do we do at Branston Junior Academy?</a:t>
            </a:r>
            <a:endParaRPr lang="en-GB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38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use self-evaluation?</a:t>
            </a:r>
            <a:endParaRPr lang="en-GB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3500" dirty="0" smtClean="0"/>
              <a:t>To examine current practice and policy, to discover what the current strengths and concerns are.</a:t>
            </a:r>
          </a:p>
          <a:p>
            <a:endParaRPr lang="en-GB" sz="15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 smtClean="0"/>
              <a:t>To examine how well you are achieving your targets in your current ‘School Improvement Plan’.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15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 smtClean="0"/>
              <a:t>To ensure that you have gathered evidence and opinion from all stakeholders. </a:t>
            </a:r>
            <a:r>
              <a:rPr lang="en-GB" sz="2700" dirty="0" smtClean="0"/>
              <a:t>(Pupils, Parents, Staff, Governing Body, Local Community </a:t>
            </a:r>
            <a:r>
              <a:rPr lang="en-GB" sz="2700" dirty="0" err="1" smtClean="0"/>
              <a:t>etc</a:t>
            </a:r>
            <a:r>
              <a:rPr lang="en-GB" sz="2700" dirty="0" smtClean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To evaluate impact of expenditure.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3500" dirty="0" smtClean="0"/>
          </a:p>
          <a:p>
            <a:pPr marL="0" indent="0">
              <a:buNone/>
            </a:pPr>
            <a:endParaRPr lang="en-GB" sz="3500" dirty="0" smtClean="0"/>
          </a:p>
          <a:p>
            <a:endParaRPr lang="en-GB" sz="3500" dirty="0" smtClean="0"/>
          </a:p>
        </p:txBody>
      </p:sp>
    </p:spTree>
    <p:extLst>
      <p:ext uri="{BB962C8B-B14F-4D97-AF65-F5344CB8AC3E}">
        <p14:creationId xmlns:p14="http://schemas.microsoft.com/office/powerpoint/2010/main" xmlns="" val="36930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26469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3500" dirty="0" smtClean="0"/>
              <a:t>To ensure you have looked at all aspects of the school.</a:t>
            </a:r>
          </a:p>
          <a:p>
            <a:pPr marL="0" indent="0">
              <a:buNone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 smtClean="0"/>
              <a:t>To be able to report back to the Governing Body on current strengths and concerns.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 smtClean="0"/>
              <a:t>To identify future targets for the next ‘School Improvement Plan’ and future budget expenditure.</a:t>
            </a:r>
          </a:p>
          <a:p>
            <a:pPr marL="0" indent="0">
              <a:buNone/>
            </a:pPr>
            <a:endParaRPr lang="en-GB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 smtClean="0"/>
              <a:t>To be able to provide evidence of regular self-evaluation to the Ofsted inspectorate.</a:t>
            </a:r>
          </a:p>
          <a:p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xmlns="" val="200091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706090"/>
          </a:xfrm>
        </p:spPr>
        <p:txBody>
          <a:bodyPr>
            <a:normAutofit/>
          </a:bodyPr>
          <a:lstStyle/>
          <a:p>
            <a:r>
              <a:rPr lang="en-GB" sz="35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 and development of self-evaluation</a:t>
            </a:r>
            <a:endParaRPr lang="en-GB" sz="35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40060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GB" b="1" dirty="0" smtClean="0"/>
              <a:t>Knowledge of school based on test results and internal data, etc.</a:t>
            </a:r>
          </a:p>
          <a:p>
            <a:pPr marL="514350" indent="-514350">
              <a:buAutoNum type="arabicParenR"/>
            </a:pPr>
            <a:r>
              <a:rPr lang="en-GB" b="1" dirty="0" smtClean="0"/>
              <a:t> </a:t>
            </a:r>
            <a:r>
              <a:rPr lang="en-GB" b="1" dirty="0"/>
              <a:t>The rise of the dreaded SEF - 28 questions to answer and evidence in detail !! </a:t>
            </a:r>
            <a:endParaRPr lang="en-GB" b="1" dirty="0" smtClean="0"/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b="1" dirty="0" smtClean="0"/>
              <a:t>Set </a:t>
            </a:r>
            <a:r>
              <a:rPr lang="en-GB" b="1" dirty="0"/>
              <a:t>format, but less evidence needed – still fairly unmanageable</a:t>
            </a:r>
            <a:r>
              <a:rPr lang="en-GB" b="1" dirty="0" smtClean="0"/>
              <a:t>.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b="1" dirty="0" smtClean="0"/>
              <a:t>Now </a:t>
            </a:r>
            <a:r>
              <a:rPr lang="en-GB" b="1" dirty="0"/>
              <a:t>up to headteacher (and </a:t>
            </a:r>
            <a:r>
              <a:rPr lang="en-GB" b="1" dirty="0" smtClean="0"/>
              <a:t>Senior Leadership Team) </a:t>
            </a:r>
            <a:r>
              <a:rPr lang="en-GB" b="1" dirty="0"/>
              <a:t>to decide how self-evaluation will be carried out and evidenced</a:t>
            </a:r>
            <a:r>
              <a:rPr lang="en-GB" b="1" dirty="0" smtClean="0"/>
              <a:t>.</a:t>
            </a:r>
            <a:endParaRPr lang="en-GB" b="1" dirty="0"/>
          </a:p>
          <a:p>
            <a:pPr marL="514350" indent="-514350">
              <a:buAutoNum type="arabicParenR"/>
            </a:pPr>
            <a:endParaRPr lang="en-GB" b="1" dirty="0" smtClean="0"/>
          </a:p>
          <a:p>
            <a:pPr marL="514350" indent="-514350">
              <a:buAutoNum type="arabicParenR"/>
            </a:pPr>
            <a:endParaRPr lang="en-GB" b="1" dirty="0" smtClean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6764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What do we do at Branston Junior Academy?</a:t>
            </a:r>
            <a:endParaRPr lang="en-GB" b="1" dirty="0">
              <a:solidFill>
                <a:srgbClr val="00B050"/>
              </a:solidFill>
            </a:endParaRPr>
          </a:p>
        </p:txBody>
      </p:sp>
      <p:pic>
        <p:nvPicPr>
          <p:cNvPr id="8194" name="Picture 2" descr="a08c9566-02b0-4911-b3fc-124a422020ed@eurprd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427454">
            <a:off x="611154" y="2449844"/>
            <a:ext cx="4256611" cy="3192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96107" y="2348880"/>
            <a:ext cx="39239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A planner of activities to be carried out at appropriate times of the academic year. </a:t>
            </a:r>
          </a:p>
          <a:p>
            <a:endParaRPr lang="en-GB" sz="2000" dirty="0" smtClean="0"/>
          </a:p>
          <a:p>
            <a:r>
              <a:rPr lang="en-GB" sz="2000" dirty="0" smtClean="0"/>
              <a:t>This ‘annual planner’ is on the wall of my office…so I can see at a moment’s notice, what I need to do each month!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xmlns="" val="337558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742e1cf8-548a-4f7e-ab8c-af82d1202390@eurprd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700014">
            <a:off x="740411" y="882908"/>
            <a:ext cx="4309921" cy="3232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80112" y="2644463"/>
            <a:ext cx="33123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Important sheets on display in my office  so I can find information quickly. </a:t>
            </a:r>
          </a:p>
          <a:p>
            <a:endParaRPr lang="en-GB" sz="2000" dirty="0" smtClean="0"/>
          </a:p>
          <a:p>
            <a:r>
              <a:rPr lang="en-GB" sz="2000" dirty="0" smtClean="0"/>
              <a:t>These documents include a summary of the targets in the current ‘School Improvement Plan’.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xmlns="" val="34045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318c4b60-7422-4d57-a39c-a88c8ac2acd9@eurprd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70662">
            <a:off x="798651" y="753619"/>
            <a:ext cx="3160278" cy="2370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266aad8e-4f67-4659-8e64-00e27b683e60@eurprd0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46187">
            <a:off x="5063075" y="3281196"/>
            <a:ext cx="3502361" cy="2626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90614" y="836712"/>
            <a:ext cx="4276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Folders of evidence  in my office which I can update regularly – as the different actions in the Annual Planner are carried out etc.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3532550"/>
            <a:ext cx="48245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During the October 2016 half term holidays, I went into school to tidy up these folders. I felt I was keeping far too much. </a:t>
            </a:r>
          </a:p>
          <a:p>
            <a:endParaRPr lang="en-GB" dirty="0" smtClean="0"/>
          </a:p>
          <a:p>
            <a:r>
              <a:rPr lang="en-GB" dirty="0" smtClean="0"/>
              <a:t>The current system of Ofsted inspection states that they will only be in school for 1 day (unless judged to be Outstanding or Requires Improvement, in which case they’d stay for a second day); so why keep all this paperwork if  no-one is going to look at it or use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015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922114"/>
          </a:xfrm>
        </p:spPr>
        <p:txBody>
          <a:bodyPr>
            <a:noAutofit/>
          </a:bodyPr>
          <a:lstStyle/>
          <a:p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Self-Evaluation and School Improvement Plan.</a:t>
            </a:r>
            <a:endParaRPr lang="en-GB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Previously, I had a ‘Self-evaluation’ document, and a separate ‘School Improvement Plan’.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dirty="0" smtClean="0"/>
              <a:t>I felt that all self-evaluation actions should feed into current or future actions and thus should be closely linked to the School Improvement Plan.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dirty="0" smtClean="0"/>
              <a:t>To me, having two separate documents did not seem to highlight the close link between the two documents.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413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1108</Words>
  <Application>Microsoft Office PowerPoint</Application>
  <PresentationFormat>Apresentação no Ecrã (4:3)</PresentationFormat>
  <Paragraphs>101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Office Theme</vt:lpstr>
      <vt:lpstr>Self-Evaluation</vt:lpstr>
      <vt:lpstr>Contents</vt:lpstr>
      <vt:lpstr>Why use self-evaluation?</vt:lpstr>
      <vt:lpstr>Diapositivo 4</vt:lpstr>
      <vt:lpstr>History and development of self-evaluation</vt:lpstr>
      <vt:lpstr>What do we do at Branston Junior Academy?</vt:lpstr>
      <vt:lpstr>Diapositivo 7</vt:lpstr>
      <vt:lpstr>Diapositivo 8</vt:lpstr>
      <vt:lpstr>Self-Evaluation and School Improvement Plan.</vt:lpstr>
      <vt:lpstr>The SEaSIP!!</vt:lpstr>
      <vt:lpstr>What kinds of evidence do we use, in order to self-evaluate?</vt:lpstr>
    </vt:vector>
  </TitlesOfParts>
  <Company>ARK ICT Solutions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Self-Evaluation</dc:title>
  <dc:creator>Windows User</dc:creator>
  <cp:lastModifiedBy>User</cp:lastModifiedBy>
  <cp:revision>23</cp:revision>
  <dcterms:created xsi:type="dcterms:W3CDTF">2016-10-31T10:48:20Z</dcterms:created>
  <dcterms:modified xsi:type="dcterms:W3CDTF">2017-01-17T14:36:23Z</dcterms:modified>
</cp:coreProperties>
</file>