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2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8" d="100"/>
          <a:sy n="78" d="100"/>
        </p:scale>
        <p:origin x="-58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E2E980-6465-45EA-8E12-EF50A5628902}" type="doc">
      <dgm:prSet loTypeId="urn:microsoft.com/office/officeart/2005/8/layout/radial6" loCatId="cycle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1C5D450F-7A2F-4B92-AD2D-3D49BEC39031}">
      <dgm:prSet phldrT="[Texto]"/>
      <dgm:spPr/>
      <dgm:t>
        <a:bodyPr/>
        <a:lstStyle/>
        <a:p>
          <a:r>
            <a:rPr lang="pt-PT" dirty="0"/>
            <a:t>Self-</a:t>
          </a:r>
          <a:r>
            <a:rPr lang="pt-PT" dirty="0" err="1"/>
            <a:t>assessement</a:t>
          </a:r>
          <a:endParaRPr lang="pt-PT" dirty="0"/>
        </a:p>
      </dgm:t>
    </dgm:pt>
    <dgm:pt modelId="{49E66EEF-F918-4364-BCC7-5F9F83D4DAAC}" type="parTrans" cxnId="{B9BE0AB7-61D3-4F8A-9E3D-CC087E9C0AA8}">
      <dgm:prSet/>
      <dgm:spPr/>
      <dgm:t>
        <a:bodyPr/>
        <a:lstStyle/>
        <a:p>
          <a:endParaRPr lang="pt-PT"/>
        </a:p>
      </dgm:t>
    </dgm:pt>
    <dgm:pt modelId="{E3354DA5-56D7-4301-B5FA-78BD0CCE23BE}" type="sibTrans" cxnId="{B9BE0AB7-61D3-4F8A-9E3D-CC087E9C0AA8}">
      <dgm:prSet/>
      <dgm:spPr/>
      <dgm:t>
        <a:bodyPr/>
        <a:lstStyle/>
        <a:p>
          <a:endParaRPr lang="pt-PT"/>
        </a:p>
      </dgm:t>
    </dgm:pt>
    <dgm:pt modelId="{A6D65C4B-318C-44F8-8D6C-8351D910AEE4}">
      <dgm:prSet phldrT="[Texto]"/>
      <dgm:spPr/>
      <dgm:t>
        <a:bodyPr/>
        <a:lstStyle/>
        <a:p>
          <a:r>
            <a:rPr lang="pt-PT" dirty="0" err="1"/>
            <a:t>Report</a:t>
          </a:r>
          <a:endParaRPr lang="pt-PT" dirty="0"/>
        </a:p>
      </dgm:t>
    </dgm:pt>
    <dgm:pt modelId="{62758735-AB1B-4CC0-82FB-14AA12AEDCCC}" type="parTrans" cxnId="{F0EA9B5B-5D15-43AC-A650-702AE0C6F128}">
      <dgm:prSet/>
      <dgm:spPr/>
      <dgm:t>
        <a:bodyPr/>
        <a:lstStyle/>
        <a:p>
          <a:endParaRPr lang="pt-PT"/>
        </a:p>
      </dgm:t>
    </dgm:pt>
    <dgm:pt modelId="{4AC2C79C-5289-4763-9647-D1B85528B5E2}" type="sibTrans" cxnId="{F0EA9B5B-5D15-43AC-A650-702AE0C6F128}">
      <dgm:prSet/>
      <dgm:spPr/>
      <dgm:t>
        <a:bodyPr/>
        <a:lstStyle/>
        <a:p>
          <a:endParaRPr lang="pt-PT"/>
        </a:p>
      </dgm:t>
    </dgm:pt>
    <dgm:pt modelId="{91101AA3-E4BC-4DA9-BAE1-FB23928A1776}">
      <dgm:prSet phldrT="[Texto]"/>
      <dgm:spPr/>
      <dgm:t>
        <a:bodyPr/>
        <a:lstStyle/>
        <a:p>
          <a:r>
            <a:rPr lang="pt-PT" dirty="0" err="1"/>
            <a:t>Improvement</a:t>
          </a:r>
          <a:r>
            <a:rPr lang="pt-PT" dirty="0"/>
            <a:t> </a:t>
          </a:r>
          <a:r>
            <a:rPr lang="pt-PT" dirty="0" err="1"/>
            <a:t>Plan</a:t>
          </a:r>
          <a:endParaRPr lang="pt-PT" dirty="0"/>
        </a:p>
      </dgm:t>
    </dgm:pt>
    <dgm:pt modelId="{4D189B1F-2C67-459A-921C-18FC66E44CA3}" type="parTrans" cxnId="{80278253-75CC-4D1C-839F-32834FD0FD42}">
      <dgm:prSet/>
      <dgm:spPr/>
      <dgm:t>
        <a:bodyPr/>
        <a:lstStyle/>
        <a:p>
          <a:endParaRPr lang="pt-PT"/>
        </a:p>
      </dgm:t>
    </dgm:pt>
    <dgm:pt modelId="{202A6958-F489-49DC-839D-996EF2609279}" type="sibTrans" cxnId="{80278253-75CC-4D1C-839F-32834FD0FD42}">
      <dgm:prSet/>
      <dgm:spPr/>
      <dgm:t>
        <a:bodyPr/>
        <a:lstStyle/>
        <a:p>
          <a:endParaRPr lang="pt-PT"/>
        </a:p>
      </dgm:t>
    </dgm:pt>
    <dgm:pt modelId="{201D5D75-8AA7-495B-8582-7C2AD3B1885D}">
      <dgm:prSet phldrT="[Texto]"/>
      <dgm:spPr/>
      <dgm:t>
        <a:bodyPr/>
        <a:lstStyle/>
        <a:p>
          <a:r>
            <a:rPr lang="pt-PT" dirty="0" err="1"/>
            <a:t>Report</a:t>
          </a:r>
          <a:endParaRPr lang="pt-PT" dirty="0"/>
        </a:p>
      </dgm:t>
    </dgm:pt>
    <dgm:pt modelId="{04F8DB36-629E-4CAB-873B-C02C6306C54D}" type="parTrans" cxnId="{E62A5AAE-6A21-426D-8768-80C96DFE9D74}">
      <dgm:prSet/>
      <dgm:spPr/>
      <dgm:t>
        <a:bodyPr/>
        <a:lstStyle/>
        <a:p>
          <a:endParaRPr lang="pt-PT"/>
        </a:p>
      </dgm:t>
    </dgm:pt>
    <dgm:pt modelId="{DF7FD8FA-671A-4CFE-B873-D200DBB4FE84}" type="sibTrans" cxnId="{E62A5AAE-6A21-426D-8768-80C96DFE9D74}">
      <dgm:prSet/>
      <dgm:spPr/>
      <dgm:t>
        <a:bodyPr/>
        <a:lstStyle/>
        <a:p>
          <a:endParaRPr lang="pt-PT"/>
        </a:p>
      </dgm:t>
    </dgm:pt>
    <dgm:pt modelId="{5511C446-06C6-43EC-8B1A-DF6D24CA756B}">
      <dgm:prSet phldrT="[Texto]"/>
      <dgm:spPr/>
      <dgm:t>
        <a:bodyPr/>
        <a:lstStyle/>
        <a:p>
          <a:r>
            <a:rPr lang="pt-PT" dirty="0" err="1"/>
            <a:t>Improvement</a:t>
          </a:r>
          <a:endParaRPr lang="pt-PT" dirty="0"/>
        </a:p>
        <a:p>
          <a:r>
            <a:rPr lang="pt-PT" dirty="0" err="1"/>
            <a:t>Plan</a:t>
          </a:r>
          <a:endParaRPr lang="pt-PT" dirty="0"/>
        </a:p>
      </dgm:t>
    </dgm:pt>
    <dgm:pt modelId="{E0998C83-115A-464F-92E4-4FE0A7139AE3}" type="parTrans" cxnId="{117076AD-713C-4FA7-B681-A69D28D3FC24}">
      <dgm:prSet/>
      <dgm:spPr/>
      <dgm:t>
        <a:bodyPr/>
        <a:lstStyle/>
        <a:p>
          <a:endParaRPr lang="pt-PT"/>
        </a:p>
      </dgm:t>
    </dgm:pt>
    <dgm:pt modelId="{58885B20-212D-4147-8C6A-4D4C154AC222}" type="sibTrans" cxnId="{117076AD-713C-4FA7-B681-A69D28D3FC24}">
      <dgm:prSet/>
      <dgm:spPr/>
      <dgm:t>
        <a:bodyPr/>
        <a:lstStyle/>
        <a:p>
          <a:endParaRPr lang="pt-PT"/>
        </a:p>
      </dgm:t>
    </dgm:pt>
    <dgm:pt modelId="{69955A7B-9AE4-4408-8A68-DE4D1BCEC0F2}" type="pres">
      <dgm:prSet presAssocID="{5EE2E980-6465-45EA-8E12-EF50A5628902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35EEFC89-8733-42E1-9E10-1A1F10E1BCDF}" type="pres">
      <dgm:prSet presAssocID="{1C5D450F-7A2F-4B92-AD2D-3D49BEC39031}" presName="centerShape" presStyleLbl="node0" presStyleIdx="0" presStyleCnt="1"/>
      <dgm:spPr/>
      <dgm:t>
        <a:bodyPr/>
        <a:lstStyle/>
        <a:p>
          <a:endParaRPr lang="pt-PT"/>
        </a:p>
      </dgm:t>
    </dgm:pt>
    <dgm:pt modelId="{A30A530C-E70A-4353-80F9-17C1AF88D74C}" type="pres">
      <dgm:prSet presAssocID="{A6D65C4B-318C-44F8-8D6C-8351D910AEE4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D35DEA51-DDB9-485D-82C3-D68820F4525A}" type="pres">
      <dgm:prSet presAssocID="{A6D65C4B-318C-44F8-8D6C-8351D910AEE4}" presName="dummy" presStyleCnt="0"/>
      <dgm:spPr/>
    </dgm:pt>
    <dgm:pt modelId="{F4C52ACC-51A4-45BC-8A6E-8313521B3609}" type="pres">
      <dgm:prSet presAssocID="{4AC2C79C-5289-4763-9647-D1B85528B5E2}" presName="sibTrans" presStyleLbl="sibTrans2D1" presStyleIdx="0" presStyleCnt="4"/>
      <dgm:spPr/>
      <dgm:t>
        <a:bodyPr/>
        <a:lstStyle/>
        <a:p>
          <a:endParaRPr lang="pt-PT"/>
        </a:p>
      </dgm:t>
    </dgm:pt>
    <dgm:pt modelId="{56A2FB7E-E4A6-4258-998C-024DA4F6A08E}" type="pres">
      <dgm:prSet presAssocID="{91101AA3-E4BC-4DA9-BAE1-FB23928A1776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14065F84-118C-4D2B-8597-A07496C50304}" type="pres">
      <dgm:prSet presAssocID="{91101AA3-E4BC-4DA9-BAE1-FB23928A1776}" presName="dummy" presStyleCnt="0"/>
      <dgm:spPr/>
    </dgm:pt>
    <dgm:pt modelId="{FDB66630-A3AF-4D71-B38A-5C1A47F42468}" type="pres">
      <dgm:prSet presAssocID="{202A6958-F489-49DC-839D-996EF2609279}" presName="sibTrans" presStyleLbl="sibTrans2D1" presStyleIdx="1" presStyleCnt="4"/>
      <dgm:spPr/>
      <dgm:t>
        <a:bodyPr/>
        <a:lstStyle/>
        <a:p>
          <a:endParaRPr lang="pt-PT"/>
        </a:p>
      </dgm:t>
    </dgm:pt>
    <dgm:pt modelId="{37D87F41-F960-47E6-B730-8A2E4F3E1D86}" type="pres">
      <dgm:prSet presAssocID="{201D5D75-8AA7-495B-8582-7C2AD3B1885D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C9A5DF57-2E67-4E57-81B9-567E30ED4B37}" type="pres">
      <dgm:prSet presAssocID="{201D5D75-8AA7-495B-8582-7C2AD3B1885D}" presName="dummy" presStyleCnt="0"/>
      <dgm:spPr/>
    </dgm:pt>
    <dgm:pt modelId="{C01AB183-1486-41E5-85DB-44DF59E583A8}" type="pres">
      <dgm:prSet presAssocID="{DF7FD8FA-671A-4CFE-B873-D200DBB4FE84}" presName="sibTrans" presStyleLbl="sibTrans2D1" presStyleIdx="2" presStyleCnt="4"/>
      <dgm:spPr/>
      <dgm:t>
        <a:bodyPr/>
        <a:lstStyle/>
        <a:p>
          <a:endParaRPr lang="pt-PT"/>
        </a:p>
      </dgm:t>
    </dgm:pt>
    <dgm:pt modelId="{6941758F-5093-4B07-8656-C595FF83AEBD}" type="pres">
      <dgm:prSet presAssocID="{5511C446-06C6-43EC-8B1A-DF6D24CA756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5B682C9D-D596-4706-97D1-B862D1267FF8}" type="pres">
      <dgm:prSet presAssocID="{5511C446-06C6-43EC-8B1A-DF6D24CA756B}" presName="dummy" presStyleCnt="0"/>
      <dgm:spPr/>
    </dgm:pt>
    <dgm:pt modelId="{49F368C0-B3B9-4D22-84F9-1FD770EF96AA}" type="pres">
      <dgm:prSet presAssocID="{58885B20-212D-4147-8C6A-4D4C154AC222}" presName="sibTrans" presStyleLbl="sibTrans2D1" presStyleIdx="3" presStyleCnt="4"/>
      <dgm:spPr/>
      <dgm:t>
        <a:bodyPr/>
        <a:lstStyle/>
        <a:p>
          <a:endParaRPr lang="pt-PT"/>
        </a:p>
      </dgm:t>
    </dgm:pt>
  </dgm:ptLst>
  <dgm:cxnLst>
    <dgm:cxn modelId="{920699D6-2021-4662-8CC3-C0DB7BCE1F5B}" type="presOf" srcId="{DF7FD8FA-671A-4CFE-B873-D200DBB4FE84}" destId="{C01AB183-1486-41E5-85DB-44DF59E583A8}" srcOrd="0" destOrd="0" presId="urn:microsoft.com/office/officeart/2005/8/layout/radial6"/>
    <dgm:cxn modelId="{E62A5AAE-6A21-426D-8768-80C96DFE9D74}" srcId="{1C5D450F-7A2F-4B92-AD2D-3D49BEC39031}" destId="{201D5D75-8AA7-495B-8582-7C2AD3B1885D}" srcOrd="2" destOrd="0" parTransId="{04F8DB36-629E-4CAB-873B-C02C6306C54D}" sibTransId="{DF7FD8FA-671A-4CFE-B873-D200DBB4FE84}"/>
    <dgm:cxn modelId="{5A71E35E-4FF5-40BE-97D2-75FD564B94C0}" type="presOf" srcId="{202A6958-F489-49DC-839D-996EF2609279}" destId="{FDB66630-A3AF-4D71-B38A-5C1A47F42468}" srcOrd="0" destOrd="0" presId="urn:microsoft.com/office/officeart/2005/8/layout/radial6"/>
    <dgm:cxn modelId="{F0EA9B5B-5D15-43AC-A650-702AE0C6F128}" srcId="{1C5D450F-7A2F-4B92-AD2D-3D49BEC39031}" destId="{A6D65C4B-318C-44F8-8D6C-8351D910AEE4}" srcOrd="0" destOrd="0" parTransId="{62758735-AB1B-4CC0-82FB-14AA12AEDCCC}" sibTransId="{4AC2C79C-5289-4763-9647-D1B85528B5E2}"/>
    <dgm:cxn modelId="{004A6893-9909-435F-B98C-542B48FA602C}" type="presOf" srcId="{1C5D450F-7A2F-4B92-AD2D-3D49BEC39031}" destId="{35EEFC89-8733-42E1-9E10-1A1F10E1BCDF}" srcOrd="0" destOrd="0" presId="urn:microsoft.com/office/officeart/2005/8/layout/radial6"/>
    <dgm:cxn modelId="{46AC6B69-9A25-4446-9C5C-77989A0C0359}" type="presOf" srcId="{201D5D75-8AA7-495B-8582-7C2AD3B1885D}" destId="{37D87F41-F960-47E6-B730-8A2E4F3E1D86}" srcOrd="0" destOrd="0" presId="urn:microsoft.com/office/officeart/2005/8/layout/radial6"/>
    <dgm:cxn modelId="{B9BE0AB7-61D3-4F8A-9E3D-CC087E9C0AA8}" srcId="{5EE2E980-6465-45EA-8E12-EF50A5628902}" destId="{1C5D450F-7A2F-4B92-AD2D-3D49BEC39031}" srcOrd="0" destOrd="0" parTransId="{49E66EEF-F918-4364-BCC7-5F9F83D4DAAC}" sibTransId="{E3354DA5-56D7-4301-B5FA-78BD0CCE23BE}"/>
    <dgm:cxn modelId="{0C6EED9B-727D-4CCF-BBC4-A06C09CE8F2E}" type="presOf" srcId="{4AC2C79C-5289-4763-9647-D1B85528B5E2}" destId="{F4C52ACC-51A4-45BC-8A6E-8313521B3609}" srcOrd="0" destOrd="0" presId="urn:microsoft.com/office/officeart/2005/8/layout/radial6"/>
    <dgm:cxn modelId="{58F5545C-B8FC-446E-A338-360E4683844C}" type="presOf" srcId="{A6D65C4B-318C-44F8-8D6C-8351D910AEE4}" destId="{A30A530C-E70A-4353-80F9-17C1AF88D74C}" srcOrd="0" destOrd="0" presId="urn:microsoft.com/office/officeart/2005/8/layout/radial6"/>
    <dgm:cxn modelId="{0A331EA7-B7BF-4DC5-89EC-0E921548981A}" type="presOf" srcId="{91101AA3-E4BC-4DA9-BAE1-FB23928A1776}" destId="{56A2FB7E-E4A6-4258-998C-024DA4F6A08E}" srcOrd="0" destOrd="0" presId="urn:microsoft.com/office/officeart/2005/8/layout/radial6"/>
    <dgm:cxn modelId="{9DFB847F-73C4-4EDE-9137-A0724CAF3A66}" type="presOf" srcId="{5511C446-06C6-43EC-8B1A-DF6D24CA756B}" destId="{6941758F-5093-4B07-8656-C595FF83AEBD}" srcOrd="0" destOrd="0" presId="urn:microsoft.com/office/officeart/2005/8/layout/radial6"/>
    <dgm:cxn modelId="{80278253-75CC-4D1C-839F-32834FD0FD42}" srcId="{1C5D450F-7A2F-4B92-AD2D-3D49BEC39031}" destId="{91101AA3-E4BC-4DA9-BAE1-FB23928A1776}" srcOrd="1" destOrd="0" parTransId="{4D189B1F-2C67-459A-921C-18FC66E44CA3}" sibTransId="{202A6958-F489-49DC-839D-996EF2609279}"/>
    <dgm:cxn modelId="{117076AD-713C-4FA7-B681-A69D28D3FC24}" srcId="{1C5D450F-7A2F-4B92-AD2D-3D49BEC39031}" destId="{5511C446-06C6-43EC-8B1A-DF6D24CA756B}" srcOrd="3" destOrd="0" parTransId="{E0998C83-115A-464F-92E4-4FE0A7139AE3}" sibTransId="{58885B20-212D-4147-8C6A-4D4C154AC222}"/>
    <dgm:cxn modelId="{00145B75-9591-47E0-8FE3-9350CCECD451}" type="presOf" srcId="{58885B20-212D-4147-8C6A-4D4C154AC222}" destId="{49F368C0-B3B9-4D22-84F9-1FD770EF96AA}" srcOrd="0" destOrd="0" presId="urn:microsoft.com/office/officeart/2005/8/layout/radial6"/>
    <dgm:cxn modelId="{4B4CF01C-2252-4B3D-98C8-526032A7E8D1}" type="presOf" srcId="{5EE2E980-6465-45EA-8E12-EF50A5628902}" destId="{69955A7B-9AE4-4408-8A68-DE4D1BCEC0F2}" srcOrd="0" destOrd="0" presId="urn:microsoft.com/office/officeart/2005/8/layout/radial6"/>
    <dgm:cxn modelId="{DC2B531B-13D9-4BC0-80B8-F5BE3D5B8F49}" type="presParOf" srcId="{69955A7B-9AE4-4408-8A68-DE4D1BCEC0F2}" destId="{35EEFC89-8733-42E1-9E10-1A1F10E1BCDF}" srcOrd="0" destOrd="0" presId="urn:microsoft.com/office/officeart/2005/8/layout/radial6"/>
    <dgm:cxn modelId="{508B1690-FD41-4477-BC8C-616F52BEBC7B}" type="presParOf" srcId="{69955A7B-9AE4-4408-8A68-DE4D1BCEC0F2}" destId="{A30A530C-E70A-4353-80F9-17C1AF88D74C}" srcOrd="1" destOrd="0" presId="urn:microsoft.com/office/officeart/2005/8/layout/radial6"/>
    <dgm:cxn modelId="{10ED402A-878F-4AE4-9366-169759FCD484}" type="presParOf" srcId="{69955A7B-9AE4-4408-8A68-DE4D1BCEC0F2}" destId="{D35DEA51-DDB9-485D-82C3-D68820F4525A}" srcOrd="2" destOrd="0" presId="urn:microsoft.com/office/officeart/2005/8/layout/radial6"/>
    <dgm:cxn modelId="{2DA7E267-80C5-4BA2-99DA-E7485ADCC1CE}" type="presParOf" srcId="{69955A7B-9AE4-4408-8A68-DE4D1BCEC0F2}" destId="{F4C52ACC-51A4-45BC-8A6E-8313521B3609}" srcOrd="3" destOrd="0" presId="urn:microsoft.com/office/officeart/2005/8/layout/radial6"/>
    <dgm:cxn modelId="{EA11F38D-0F44-4F62-9888-16A95107F34B}" type="presParOf" srcId="{69955A7B-9AE4-4408-8A68-DE4D1BCEC0F2}" destId="{56A2FB7E-E4A6-4258-998C-024DA4F6A08E}" srcOrd="4" destOrd="0" presId="urn:microsoft.com/office/officeart/2005/8/layout/radial6"/>
    <dgm:cxn modelId="{8C3E9159-94BA-4502-831E-15124D9BC79C}" type="presParOf" srcId="{69955A7B-9AE4-4408-8A68-DE4D1BCEC0F2}" destId="{14065F84-118C-4D2B-8597-A07496C50304}" srcOrd="5" destOrd="0" presId="urn:microsoft.com/office/officeart/2005/8/layout/radial6"/>
    <dgm:cxn modelId="{88389E70-B152-4B83-843B-326441C1D416}" type="presParOf" srcId="{69955A7B-9AE4-4408-8A68-DE4D1BCEC0F2}" destId="{FDB66630-A3AF-4D71-B38A-5C1A47F42468}" srcOrd="6" destOrd="0" presId="urn:microsoft.com/office/officeart/2005/8/layout/radial6"/>
    <dgm:cxn modelId="{CE26E4AB-359C-4977-B23E-DE9C486DE9A8}" type="presParOf" srcId="{69955A7B-9AE4-4408-8A68-DE4D1BCEC0F2}" destId="{37D87F41-F960-47E6-B730-8A2E4F3E1D86}" srcOrd="7" destOrd="0" presId="urn:microsoft.com/office/officeart/2005/8/layout/radial6"/>
    <dgm:cxn modelId="{8159E030-B808-4AD1-8410-F29F36CCF1AC}" type="presParOf" srcId="{69955A7B-9AE4-4408-8A68-DE4D1BCEC0F2}" destId="{C9A5DF57-2E67-4E57-81B9-567E30ED4B37}" srcOrd="8" destOrd="0" presId="urn:microsoft.com/office/officeart/2005/8/layout/radial6"/>
    <dgm:cxn modelId="{BE7D20B9-582A-4A67-ACBE-3D036FA486F5}" type="presParOf" srcId="{69955A7B-9AE4-4408-8A68-DE4D1BCEC0F2}" destId="{C01AB183-1486-41E5-85DB-44DF59E583A8}" srcOrd="9" destOrd="0" presId="urn:microsoft.com/office/officeart/2005/8/layout/radial6"/>
    <dgm:cxn modelId="{6CBAE953-E922-47C3-8863-9A58423D5A3F}" type="presParOf" srcId="{69955A7B-9AE4-4408-8A68-DE4D1BCEC0F2}" destId="{6941758F-5093-4B07-8656-C595FF83AEBD}" srcOrd="10" destOrd="0" presId="urn:microsoft.com/office/officeart/2005/8/layout/radial6"/>
    <dgm:cxn modelId="{00E5D2FF-136E-43F4-842B-590FA48E4FD1}" type="presParOf" srcId="{69955A7B-9AE4-4408-8A68-DE4D1BCEC0F2}" destId="{5B682C9D-D596-4706-97D1-B862D1267FF8}" srcOrd="11" destOrd="0" presId="urn:microsoft.com/office/officeart/2005/8/layout/radial6"/>
    <dgm:cxn modelId="{57AFE28B-18C1-4F8C-A57A-8967E6A2E26D}" type="presParOf" srcId="{69955A7B-9AE4-4408-8A68-DE4D1BCEC0F2}" destId="{49F368C0-B3B9-4D22-84F9-1FD770EF96AA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9F368C0-B3B9-4D22-84F9-1FD770EF96AA}">
      <dsp:nvSpPr>
        <dsp:cNvPr id="0" name=""/>
        <dsp:cNvSpPr/>
      </dsp:nvSpPr>
      <dsp:spPr>
        <a:xfrm>
          <a:off x="2123233" y="682243"/>
          <a:ext cx="4548557" cy="4548557"/>
        </a:xfrm>
        <a:prstGeom prst="blockArc">
          <a:avLst>
            <a:gd name="adj1" fmla="val 10800000"/>
            <a:gd name="adj2" fmla="val 16200000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1AB183-1486-41E5-85DB-44DF59E583A8}">
      <dsp:nvSpPr>
        <dsp:cNvPr id="0" name=""/>
        <dsp:cNvSpPr/>
      </dsp:nvSpPr>
      <dsp:spPr>
        <a:xfrm>
          <a:off x="2123233" y="682243"/>
          <a:ext cx="4548557" cy="4548557"/>
        </a:xfrm>
        <a:prstGeom prst="blockArc">
          <a:avLst>
            <a:gd name="adj1" fmla="val 5400000"/>
            <a:gd name="adj2" fmla="val 10800000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B66630-A3AF-4D71-B38A-5C1A47F42468}">
      <dsp:nvSpPr>
        <dsp:cNvPr id="0" name=""/>
        <dsp:cNvSpPr/>
      </dsp:nvSpPr>
      <dsp:spPr>
        <a:xfrm>
          <a:off x="2123233" y="682243"/>
          <a:ext cx="4548557" cy="4548557"/>
        </a:xfrm>
        <a:prstGeom prst="blockArc">
          <a:avLst>
            <a:gd name="adj1" fmla="val 0"/>
            <a:gd name="adj2" fmla="val 5400000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C52ACC-51A4-45BC-8A6E-8313521B3609}">
      <dsp:nvSpPr>
        <dsp:cNvPr id="0" name=""/>
        <dsp:cNvSpPr/>
      </dsp:nvSpPr>
      <dsp:spPr>
        <a:xfrm>
          <a:off x="2123233" y="682243"/>
          <a:ext cx="4548557" cy="4548557"/>
        </a:xfrm>
        <a:prstGeom prst="blockArc">
          <a:avLst>
            <a:gd name="adj1" fmla="val 16200000"/>
            <a:gd name="adj2" fmla="val 0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EEFC89-8733-42E1-9E10-1A1F10E1BCDF}">
      <dsp:nvSpPr>
        <dsp:cNvPr id="0" name=""/>
        <dsp:cNvSpPr/>
      </dsp:nvSpPr>
      <dsp:spPr>
        <a:xfrm>
          <a:off x="3349667" y="1908677"/>
          <a:ext cx="2095689" cy="209568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200" kern="1200" dirty="0"/>
            <a:t>Self-</a:t>
          </a:r>
          <a:r>
            <a:rPr lang="pt-PT" sz="2200" kern="1200" dirty="0" err="1"/>
            <a:t>assessement</a:t>
          </a:r>
          <a:endParaRPr lang="pt-PT" sz="2200" kern="1200" dirty="0"/>
        </a:p>
      </dsp:txBody>
      <dsp:txXfrm>
        <a:off x="3349667" y="1908677"/>
        <a:ext cx="2095689" cy="2095689"/>
      </dsp:txXfrm>
    </dsp:sp>
    <dsp:sp modelId="{A30A530C-E70A-4353-80F9-17C1AF88D74C}">
      <dsp:nvSpPr>
        <dsp:cNvPr id="0" name=""/>
        <dsp:cNvSpPr/>
      </dsp:nvSpPr>
      <dsp:spPr>
        <a:xfrm>
          <a:off x="3664021" y="1563"/>
          <a:ext cx="1466982" cy="14669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400" kern="1200" dirty="0" err="1"/>
            <a:t>Report</a:t>
          </a:r>
          <a:endParaRPr lang="pt-PT" sz="1400" kern="1200" dirty="0"/>
        </a:p>
      </dsp:txBody>
      <dsp:txXfrm>
        <a:off x="3664021" y="1563"/>
        <a:ext cx="1466982" cy="1466982"/>
      </dsp:txXfrm>
    </dsp:sp>
    <dsp:sp modelId="{56A2FB7E-E4A6-4258-998C-024DA4F6A08E}">
      <dsp:nvSpPr>
        <dsp:cNvPr id="0" name=""/>
        <dsp:cNvSpPr/>
      </dsp:nvSpPr>
      <dsp:spPr>
        <a:xfrm>
          <a:off x="5885488" y="2223031"/>
          <a:ext cx="1466982" cy="14669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400" kern="1200" dirty="0" err="1"/>
            <a:t>Improvement</a:t>
          </a:r>
          <a:r>
            <a:rPr lang="pt-PT" sz="1400" kern="1200" dirty="0"/>
            <a:t> </a:t>
          </a:r>
          <a:r>
            <a:rPr lang="pt-PT" sz="1400" kern="1200" dirty="0" err="1"/>
            <a:t>Plan</a:t>
          </a:r>
          <a:endParaRPr lang="pt-PT" sz="1400" kern="1200" dirty="0"/>
        </a:p>
      </dsp:txBody>
      <dsp:txXfrm>
        <a:off x="5885488" y="2223031"/>
        <a:ext cx="1466982" cy="1466982"/>
      </dsp:txXfrm>
    </dsp:sp>
    <dsp:sp modelId="{37D87F41-F960-47E6-B730-8A2E4F3E1D86}">
      <dsp:nvSpPr>
        <dsp:cNvPr id="0" name=""/>
        <dsp:cNvSpPr/>
      </dsp:nvSpPr>
      <dsp:spPr>
        <a:xfrm>
          <a:off x="3664021" y="4444498"/>
          <a:ext cx="1466982" cy="14669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400" kern="1200" dirty="0" err="1"/>
            <a:t>Report</a:t>
          </a:r>
          <a:endParaRPr lang="pt-PT" sz="1400" kern="1200" dirty="0"/>
        </a:p>
      </dsp:txBody>
      <dsp:txXfrm>
        <a:off x="3664021" y="4444498"/>
        <a:ext cx="1466982" cy="1466982"/>
      </dsp:txXfrm>
    </dsp:sp>
    <dsp:sp modelId="{6941758F-5093-4B07-8656-C595FF83AEBD}">
      <dsp:nvSpPr>
        <dsp:cNvPr id="0" name=""/>
        <dsp:cNvSpPr/>
      </dsp:nvSpPr>
      <dsp:spPr>
        <a:xfrm>
          <a:off x="1442553" y="2223031"/>
          <a:ext cx="1466982" cy="14669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400" kern="1200" dirty="0" err="1"/>
            <a:t>Improvement</a:t>
          </a:r>
          <a:endParaRPr lang="pt-PT" sz="1400" kern="1200" dirty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400" kern="1200" dirty="0" err="1"/>
            <a:t>Plan</a:t>
          </a:r>
          <a:endParaRPr lang="pt-PT" sz="1400" kern="1200" dirty="0"/>
        </a:p>
      </dsp:txBody>
      <dsp:txXfrm>
        <a:off x="1442553" y="2223031"/>
        <a:ext cx="1466982" cy="14669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do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AE464-263C-4DE1-B786-62CA38E3A0C3}" type="datetimeFigureOut">
              <a:rPr lang="pt-PT" smtClean="0"/>
              <a:pPr/>
              <a:t>17-01-2017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9D766F40-4F53-4D03-9D0E-8F3139939C77}" type="slidenum">
              <a:rPr lang="pt-PT" smtClean="0"/>
              <a:pPr/>
              <a:t>‹nº›</a:t>
            </a:fld>
            <a:endParaRPr lang="pt-PT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114628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AE464-263C-4DE1-B786-62CA38E3A0C3}" type="datetimeFigureOut">
              <a:rPr lang="pt-PT" smtClean="0"/>
              <a:pPr/>
              <a:t>17-01-2017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66F40-4F53-4D03-9D0E-8F3139939C77}" type="slidenum">
              <a:rPr lang="pt-PT" smtClean="0"/>
              <a:pPr/>
              <a:t>‹nº›</a:t>
            </a:fld>
            <a:endParaRPr lang="pt-PT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340706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AE464-263C-4DE1-B786-62CA38E3A0C3}" type="datetimeFigureOut">
              <a:rPr lang="pt-PT" smtClean="0"/>
              <a:pPr/>
              <a:t>17-01-2017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66F40-4F53-4D03-9D0E-8F3139939C77}" type="slidenum">
              <a:rPr lang="pt-PT" smtClean="0"/>
              <a:pPr/>
              <a:t>‹nº›</a:t>
            </a:fld>
            <a:endParaRPr lang="pt-PT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005054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AE464-263C-4DE1-B786-62CA38E3A0C3}" type="datetimeFigureOut">
              <a:rPr lang="pt-PT" smtClean="0"/>
              <a:pPr/>
              <a:t>17-01-2017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66F40-4F53-4D03-9D0E-8F3139939C77}" type="slidenum">
              <a:rPr lang="pt-PT" smtClean="0"/>
              <a:pPr/>
              <a:t>‹nº›</a:t>
            </a:fld>
            <a:endParaRPr lang="pt-PT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433915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AE464-263C-4DE1-B786-62CA38E3A0C3}" type="datetimeFigureOut">
              <a:rPr lang="pt-PT" smtClean="0"/>
              <a:pPr/>
              <a:t>17-01-2017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66F40-4F53-4D03-9D0E-8F3139939C77}" type="slidenum">
              <a:rPr lang="pt-PT" smtClean="0"/>
              <a:pPr/>
              <a:t>‹nº›</a:t>
            </a:fld>
            <a:endParaRPr lang="pt-PT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579388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AE464-263C-4DE1-B786-62CA38E3A0C3}" type="datetimeFigureOut">
              <a:rPr lang="pt-PT" smtClean="0"/>
              <a:pPr/>
              <a:t>17-01-2017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66F40-4F53-4D03-9D0E-8F3139939C77}" type="slidenum">
              <a:rPr lang="pt-PT" smtClean="0"/>
              <a:pPr/>
              <a:t>‹nº›</a:t>
            </a:fld>
            <a:endParaRPr lang="pt-PT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21280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AE464-263C-4DE1-B786-62CA38E3A0C3}" type="datetimeFigureOut">
              <a:rPr lang="pt-PT" smtClean="0"/>
              <a:pPr/>
              <a:t>17-01-2017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66F40-4F53-4D03-9D0E-8F3139939C77}" type="slidenum">
              <a:rPr lang="pt-PT" smtClean="0"/>
              <a:pPr/>
              <a:t>‹nº›</a:t>
            </a:fld>
            <a:endParaRPr lang="pt-PT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66352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AE464-263C-4DE1-B786-62CA38E3A0C3}" type="datetimeFigureOut">
              <a:rPr lang="pt-PT" smtClean="0"/>
              <a:pPr/>
              <a:t>17-01-2017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66F40-4F53-4D03-9D0E-8F3139939C77}" type="slidenum">
              <a:rPr lang="pt-PT" smtClean="0"/>
              <a:pPr/>
              <a:t>‹nº›</a:t>
            </a:fld>
            <a:endParaRPr lang="pt-PT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91674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AE464-263C-4DE1-B786-62CA38E3A0C3}" type="datetimeFigureOut">
              <a:rPr lang="pt-PT" smtClean="0"/>
              <a:pPr/>
              <a:t>17-01-2017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66F40-4F53-4D03-9D0E-8F3139939C7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774921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AE464-263C-4DE1-B786-62CA38E3A0C3}" type="datetimeFigureOut">
              <a:rPr lang="pt-PT" smtClean="0"/>
              <a:pPr/>
              <a:t>17-01-2017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66F40-4F53-4D03-9D0E-8F3139939C77}" type="slidenum">
              <a:rPr lang="pt-PT" smtClean="0"/>
              <a:pPr/>
              <a:t>‹nº›</a:t>
            </a:fld>
            <a:endParaRPr lang="pt-PT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583448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21CAE464-263C-4DE1-B786-62CA38E3A0C3}" type="datetimeFigureOut">
              <a:rPr lang="pt-PT" smtClean="0"/>
              <a:pPr/>
              <a:t>17-01-2017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66F40-4F53-4D03-9D0E-8F3139939C77}" type="slidenum">
              <a:rPr lang="pt-PT" smtClean="0"/>
              <a:pPr/>
              <a:t>‹nº›</a:t>
            </a:fld>
            <a:endParaRPr lang="pt-PT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890475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AE464-263C-4DE1-B786-62CA38E3A0C3}" type="datetimeFigureOut">
              <a:rPr lang="pt-PT" smtClean="0"/>
              <a:pPr/>
              <a:t>17-01-2017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9D766F40-4F53-4D03-9D0E-8F3139939C77}" type="slidenum">
              <a:rPr lang="pt-PT" smtClean="0"/>
              <a:pPr/>
              <a:t>‹nº›</a:t>
            </a:fld>
            <a:endParaRPr lang="pt-PT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41280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96081" y="4935934"/>
            <a:ext cx="7913032" cy="977621"/>
          </a:xfrm>
        </p:spPr>
        <p:txBody>
          <a:bodyPr/>
          <a:lstStyle/>
          <a:p>
            <a:r>
              <a:rPr lang="pt-PT" dirty="0"/>
              <a:t>Helena Castro                                                   Jan/</a:t>
            </a:r>
            <a:r>
              <a:rPr lang="pt-PT" dirty="0" err="1"/>
              <a:t>FeB</a:t>
            </a:r>
            <a:r>
              <a:rPr lang="pt-PT" dirty="0"/>
              <a:t> – Madrid - 2017 </a:t>
            </a:r>
          </a:p>
        </p:txBody>
      </p:sp>
      <p:sp>
        <p:nvSpPr>
          <p:cNvPr id="4" name="Retângulo 3"/>
          <p:cNvSpPr/>
          <p:nvPr/>
        </p:nvSpPr>
        <p:spPr>
          <a:xfrm>
            <a:off x="5977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0" dirty="0">
                <a:effectLst/>
              </a:rPr>
              <a:t> </a:t>
            </a:r>
            <a:endParaRPr lang="pt-PT" dirty="0"/>
          </a:p>
        </p:txBody>
      </p:sp>
      <p:sp>
        <p:nvSpPr>
          <p:cNvPr id="5" name="Retângulo 4"/>
          <p:cNvSpPr/>
          <p:nvPr/>
        </p:nvSpPr>
        <p:spPr>
          <a:xfrm>
            <a:off x="5971607" y="3244334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dirty="0"/>
              <a:t> </a:t>
            </a:r>
          </a:p>
        </p:txBody>
      </p:sp>
      <p:pic>
        <p:nvPicPr>
          <p:cNvPr id="1026" name="Picture 2" descr="Resultado de imagem para erasmus + portuga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4998"/>
            <a:ext cx="3346865" cy="954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escolasdesatao.pt/cache/e/beaa3e9a561fe76f21748b8f2ae8dca9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861609" y="3613666"/>
            <a:ext cx="2200850" cy="2299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Resultado de imagem para for a school of success + edufo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681209" y="54998"/>
            <a:ext cx="2381250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tângulo 6"/>
          <p:cNvSpPr/>
          <p:nvPr/>
        </p:nvSpPr>
        <p:spPr>
          <a:xfrm>
            <a:off x="808335" y="2197011"/>
            <a:ext cx="10575331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6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Self-</a:t>
            </a:r>
            <a:r>
              <a:rPr lang="pt-PT" sz="66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assessment</a:t>
            </a:r>
            <a:r>
              <a:rPr lang="pt-PT" sz="6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pt-PT" sz="66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at</a:t>
            </a:r>
            <a:r>
              <a:rPr lang="pt-PT" sz="6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pt-PT" sz="66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school</a:t>
            </a:r>
            <a:endParaRPr lang="pt-PT" sz="66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8490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775719" y="2015732"/>
            <a:ext cx="6493789" cy="3450613"/>
          </a:xfrm>
        </p:spPr>
        <p:txBody>
          <a:bodyPr>
            <a:normAutofit fontScale="92500" lnSpcReduction="10000"/>
          </a:bodyPr>
          <a:lstStyle/>
          <a:p>
            <a:pPr algn="just" fontAlgn="base"/>
            <a:r>
              <a:rPr lang="en-US" sz="3200" dirty="0"/>
              <a:t>A Complex field of analysis</a:t>
            </a:r>
          </a:p>
          <a:p>
            <a:pPr algn="just" fontAlgn="base"/>
            <a:r>
              <a:rPr lang="en-US" sz="3200" dirty="0"/>
              <a:t>Many personal and professional interests involved</a:t>
            </a:r>
          </a:p>
          <a:p>
            <a:pPr algn="just" fontAlgn="base"/>
            <a:r>
              <a:rPr lang="en-US" sz="3200" dirty="0"/>
              <a:t>Little time to devise tools,  to collect information and handle the information collected</a:t>
            </a:r>
          </a:p>
          <a:p>
            <a:pPr algn="just"/>
            <a:endParaRPr lang="pt-PT" dirty="0"/>
          </a:p>
        </p:txBody>
      </p:sp>
      <p:sp>
        <p:nvSpPr>
          <p:cNvPr id="6" name="Retângulo 5"/>
          <p:cNvSpPr/>
          <p:nvPr/>
        </p:nvSpPr>
        <p:spPr>
          <a:xfrm>
            <a:off x="775718" y="595196"/>
            <a:ext cx="523098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1. </a:t>
            </a:r>
            <a:r>
              <a:rPr lang="pt-PT" sz="54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The</a:t>
            </a:r>
            <a:r>
              <a:rPr lang="pt-PT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pt-PT" sz="54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Problem</a:t>
            </a:r>
            <a:r>
              <a:rPr lang="pt-PT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77809" y="1908576"/>
            <a:ext cx="4214191" cy="4121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88283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927652" y="2015732"/>
            <a:ext cx="4479235" cy="3179120"/>
          </a:xfrm>
        </p:spPr>
        <p:txBody>
          <a:bodyPr>
            <a:normAutofit/>
          </a:bodyPr>
          <a:lstStyle/>
          <a:p>
            <a:pPr algn="just"/>
            <a:r>
              <a:rPr lang="en-US" sz="3200" dirty="0"/>
              <a:t>A continuous process of improvement aiming at the vision and mission of schools </a:t>
            </a:r>
            <a:r>
              <a:rPr lang="en-US" sz="3200" dirty="0" smtClean="0"/>
              <a:t>in which we </a:t>
            </a:r>
            <a:r>
              <a:rPr lang="en-US" sz="3200" dirty="0"/>
              <a:t>are all </a:t>
            </a:r>
            <a:r>
              <a:rPr lang="en-US" sz="3200" dirty="0" smtClean="0"/>
              <a:t>co-responsible.</a:t>
            </a:r>
            <a:endParaRPr lang="pt-PT" sz="3200" dirty="0"/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xmlns="" val="2099262378"/>
              </p:ext>
            </p:extLst>
          </p:nvPr>
        </p:nvGraphicFramePr>
        <p:xfrm>
          <a:off x="4306958" y="198782"/>
          <a:ext cx="8795025" cy="59130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Retângulo 7"/>
          <p:cNvSpPr/>
          <p:nvPr/>
        </p:nvSpPr>
        <p:spPr>
          <a:xfrm>
            <a:off x="927652" y="645592"/>
            <a:ext cx="50113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2. </a:t>
            </a:r>
            <a:r>
              <a:rPr lang="pt-PT" sz="54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The</a:t>
            </a:r>
            <a:r>
              <a:rPr lang="pt-PT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pt-PT" sz="54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Concept</a:t>
            </a:r>
            <a:endParaRPr lang="pt-PT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96693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22854" y="2042232"/>
            <a:ext cx="8110330" cy="3450613"/>
          </a:xfrm>
        </p:spPr>
        <p:txBody>
          <a:bodyPr>
            <a:noAutofit/>
          </a:bodyPr>
          <a:lstStyle/>
          <a:p>
            <a:pPr algn="just"/>
            <a:r>
              <a:rPr lang="en-US" sz="2400" b="1" dirty="0" smtClean="0"/>
              <a:t>Creation of </a:t>
            </a:r>
            <a:r>
              <a:rPr lang="en-US" sz="2400" b="1" dirty="0"/>
              <a:t>a team with 10 highly motivated teachers from different levels of education</a:t>
            </a:r>
          </a:p>
          <a:p>
            <a:pPr algn="just"/>
            <a:r>
              <a:rPr lang="en-US" sz="2400" b="1" dirty="0" smtClean="0"/>
              <a:t>Usage </a:t>
            </a:r>
            <a:r>
              <a:rPr lang="en-US" sz="2400" b="1" dirty="0"/>
              <a:t>of General Inspection of </a:t>
            </a:r>
            <a:r>
              <a:rPr lang="en-US" sz="2400" b="1" dirty="0" smtClean="0"/>
              <a:t>Education’s </a:t>
            </a:r>
            <a:r>
              <a:rPr lang="en-US" sz="2400" b="1" dirty="0" err="1" smtClean="0"/>
              <a:t>referencial</a:t>
            </a:r>
            <a:r>
              <a:rPr lang="en-US" sz="2400" b="1" dirty="0" smtClean="0"/>
              <a:t>  to </a:t>
            </a:r>
            <a:r>
              <a:rPr lang="en-US" sz="2400" b="1" dirty="0"/>
              <a:t>define the areas to be evaluated</a:t>
            </a:r>
          </a:p>
          <a:p>
            <a:pPr algn="just"/>
            <a:r>
              <a:rPr lang="en-US" sz="2400" b="1" dirty="0" smtClean="0"/>
              <a:t>Development of data </a:t>
            </a:r>
            <a:r>
              <a:rPr lang="en-US" sz="2400" b="1" dirty="0"/>
              <a:t>collection instruments</a:t>
            </a:r>
          </a:p>
          <a:p>
            <a:pPr algn="just"/>
            <a:r>
              <a:rPr lang="en-US" sz="2400" b="1" dirty="0" smtClean="0"/>
              <a:t>Analysis of </a:t>
            </a:r>
            <a:r>
              <a:rPr lang="en-US" sz="2400" b="1" dirty="0"/>
              <a:t>the data</a:t>
            </a:r>
          </a:p>
        </p:txBody>
      </p:sp>
      <p:pic>
        <p:nvPicPr>
          <p:cNvPr id="2056" name="Picture 8" descr="Imagem relacionad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34157" y="224643"/>
            <a:ext cx="3165671" cy="3165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tângulo 7"/>
          <p:cNvSpPr/>
          <p:nvPr/>
        </p:nvSpPr>
        <p:spPr>
          <a:xfrm>
            <a:off x="732778" y="512185"/>
            <a:ext cx="52930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3. </a:t>
            </a:r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</a:t>
            </a:r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et in motion</a:t>
            </a:r>
            <a:endParaRPr lang="pt-PT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3388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451580" y="2015732"/>
            <a:ext cx="7368864" cy="3450613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Creation of a Report </a:t>
            </a:r>
            <a:r>
              <a:rPr lang="en-US" sz="2400" b="1" dirty="0"/>
              <a:t>with an Improvement Plan</a:t>
            </a:r>
          </a:p>
          <a:p>
            <a:r>
              <a:rPr lang="en-US" sz="2400" b="1" dirty="0" smtClean="0"/>
              <a:t>Production of  </a:t>
            </a:r>
            <a:r>
              <a:rPr lang="en-US" sz="2400" b="1" dirty="0"/>
              <a:t>instruments to verify the implementation of the Improvement Plan</a:t>
            </a:r>
          </a:p>
          <a:p>
            <a:r>
              <a:rPr lang="en-US" sz="2400" b="1" dirty="0"/>
              <a:t>New Self-Assessment Report and New Improvement Plan</a:t>
            </a:r>
            <a:endParaRPr lang="pt-PT" sz="2400" b="1" dirty="0"/>
          </a:p>
          <a:p>
            <a:endParaRPr lang="pt-PT" sz="2400" dirty="0"/>
          </a:p>
        </p:txBody>
      </p:sp>
      <p:pic>
        <p:nvPicPr>
          <p:cNvPr id="5" name="Picture 8" descr="Imagem relacionad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34157" y="224643"/>
            <a:ext cx="3165671" cy="3165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tângulo 5"/>
          <p:cNvSpPr/>
          <p:nvPr/>
        </p:nvSpPr>
        <p:spPr>
          <a:xfrm>
            <a:off x="1249613" y="462674"/>
            <a:ext cx="52930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3. </a:t>
            </a:r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</a:t>
            </a:r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et in motion</a:t>
            </a:r>
            <a:endParaRPr lang="pt-PT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34990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4400" b="1" cap="none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4. </a:t>
            </a:r>
            <a:r>
              <a:rPr lang="pt-PT" sz="4400" b="1" cap="none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Selected</a:t>
            </a:r>
            <a:r>
              <a:rPr lang="pt-PT" sz="4400" b="1" cap="none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pt-PT" sz="4400" b="1" cap="none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areas</a:t>
            </a:r>
            <a:endParaRPr lang="pt-PT" sz="4400" b="1" cap="none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56449" y="1989227"/>
            <a:ext cx="7891204" cy="4000756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en-US" sz="4000" b="1" dirty="0"/>
              <a:t>Satisfaction of the Educational Community</a:t>
            </a:r>
            <a:r>
              <a:rPr lang="en-US" sz="4000" dirty="0"/>
              <a:t> – Stakeholders, Parents, Students, Teachers, Intermediate leaders, Other </a:t>
            </a:r>
            <a:r>
              <a:rPr lang="en-US" sz="4000" dirty="0" smtClean="0"/>
              <a:t>Employees.</a:t>
            </a:r>
            <a:endParaRPr lang="en-US" sz="4000" dirty="0"/>
          </a:p>
          <a:p>
            <a:pPr algn="just"/>
            <a:r>
              <a:rPr lang="en-US" sz="4000" b="1" dirty="0"/>
              <a:t>Quality of Educational Service</a:t>
            </a:r>
            <a:r>
              <a:rPr lang="en-US" sz="4000" dirty="0"/>
              <a:t> - Teaching practices, assessment and curricular articulation; Class Directors, Psychology and counseling services  and </a:t>
            </a:r>
            <a:r>
              <a:rPr lang="en-US" sz="4000" dirty="0" smtClean="0"/>
              <a:t>the </a:t>
            </a:r>
            <a:r>
              <a:rPr lang="en-US" sz="4000" dirty="0"/>
              <a:t>Special </a:t>
            </a:r>
            <a:r>
              <a:rPr lang="en-US" sz="4000" dirty="0" smtClean="0"/>
              <a:t>Education teachers - impact </a:t>
            </a:r>
            <a:r>
              <a:rPr lang="en-US" sz="4000" dirty="0"/>
              <a:t>of their actions.</a:t>
            </a:r>
          </a:p>
          <a:p>
            <a:pPr algn="just"/>
            <a:r>
              <a:rPr lang="en-US" sz="4000" b="1" dirty="0"/>
              <a:t>Management and Leadership</a:t>
            </a:r>
            <a:r>
              <a:rPr lang="en-US" sz="4000" dirty="0"/>
              <a:t> - satisfaction of the school community: guidelines and decisions </a:t>
            </a:r>
            <a:r>
              <a:rPr lang="en-US" sz="4000" dirty="0" smtClean="0"/>
              <a:t>made, </a:t>
            </a:r>
            <a:r>
              <a:rPr lang="en-US" sz="4000" dirty="0"/>
              <a:t>relationships with people, conflict </a:t>
            </a:r>
            <a:r>
              <a:rPr lang="en-US" sz="4000" dirty="0" smtClean="0"/>
              <a:t>resolution.</a:t>
            </a:r>
            <a:endParaRPr lang="en-US" sz="4000" dirty="0"/>
          </a:p>
          <a:p>
            <a:endParaRPr lang="en-US" dirty="0"/>
          </a:p>
          <a:p>
            <a:endParaRPr lang="pt-PT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47307" y="1989227"/>
            <a:ext cx="3444693" cy="3682805"/>
          </a:xfrm>
          <a:prstGeom prst="rect">
            <a:avLst/>
          </a:prstGeom>
        </p:spPr>
      </p:pic>
      <p:sp>
        <p:nvSpPr>
          <p:cNvPr id="7" name="Retângulo 6"/>
          <p:cNvSpPr/>
          <p:nvPr/>
        </p:nvSpPr>
        <p:spPr>
          <a:xfrm>
            <a:off x="8747307" y="5446643"/>
            <a:ext cx="3444693" cy="2253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8700596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759285" y="1949987"/>
            <a:ext cx="8116491" cy="3450613"/>
          </a:xfrm>
        </p:spPr>
        <p:txBody>
          <a:bodyPr>
            <a:noAutofit/>
          </a:bodyPr>
          <a:lstStyle/>
          <a:p>
            <a:pPr algn="just"/>
            <a:r>
              <a:rPr lang="en-US" sz="2200" dirty="0"/>
              <a:t>Another team with 5 highly motivated </a:t>
            </a:r>
            <a:r>
              <a:rPr lang="en-US" sz="2200" dirty="0" smtClean="0"/>
              <a:t>teachers.</a:t>
            </a:r>
            <a:endParaRPr lang="en-US" sz="2200" dirty="0"/>
          </a:p>
          <a:p>
            <a:pPr algn="just"/>
            <a:r>
              <a:rPr lang="en-US" sz="2200" dirty="0"/>
              <a:t>Construction of a </a:t>
            </a:r>
            <a:r>
              <a:rPr lang="en-US" sz="2200" dirty="0" smtClean="0"/>
              <a:t>reference </a:t>
            </a:r>
            <a:r>
              <a:rPr lang="en-US" sz="2200" dirty="0"/>
              <a:t>matrix for the analysis of school </a:t>
            </a:r>
            <a:r>
              <a:rPr lang="en-US" sz="2200" dirty="0" smtClean="0"/>
              <a:t>results. </a:t>
            </a:r>
            <a:endParaRPr lang="en-US" sz="2200" dirty="0"/>
          </a:p>
          <a:p>
            <a:pPr algn="just"/>
            <a:r>
              <a:rPr lang="en-US" sz="2200" dirty="0"/>
              <a:t>Definition of Internal and external quality and </a:t>
            </a:r>
            <a:r>
              <a:rPr lang="en-US" sz="2200" dirty="0" smtClean="0"/>
              <a:t>efficiency </a:t>
            </a:r>
            <a:r>
              <a:rPr lang="en-US" sz="2200" dirty="0"/>
              <a:t>indicators</a:t>
            </a:r>
          </a:p>
          <a:p>
            <a:pPr algn="just"/>
            <a:r>
              <a:rPr lang="en-US" sz="2200" dirty="0" smtClean="0"/>
              <a:t>At the end of each </a:t>
            </a:r>
            <a:r>
              <a:rPr lang="en-US" sz="2200" dirty="0"/>
              <a:t>school </a:t>
            </a:r>
            <a:r>
              <a:rPr lang="en-US" sz="2200" dirty="0" smtClean="0"/>
              <a:t>term (3 </a:t>
            </a:r>
            <a:r>
              <a:rPr lang="en-US" sz="2200" dirty="0"/>
              <a:t>months) an analysis report is drawn up with the reflection of all teachers and </a:t>
            </a:r>
            <a:r>
              <a:rPr lang="en-US" sz="2200" dirty="0" smtClean="0"/>
              <a:t>stakeholders.</a:t>
            </a:r>
            <a:endParaRPr lang="en-US" sz="2200" dirty="0"/>
          </a:p>
          <a:p>
            <a:pPr algn="just"/>
            <a:r>
              <a:rPr lang="en-US" sz="2200" dirty="0"/>
              <a:t>The improvement strategies are defined and implemented by the </a:t>
            </a:r>
            <a:r>
              <a:rPr lang="en-US" sz="2200" dirty="0" smtClean="0"/>
              <a:t>teachers’ groups.</a:t>
            </a:r>
            <a:endParaRPr lang="pt-PT" sz="2200" dirty="0"/>
          </a:p>
        </p:txBody>
      </p:sp>
      <p:pic>
        <p:nvPicPr>
          <p:cNvPr id="4098" name="Picture 2" descr="Resultado de imagem para sucesso académic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32538" y="195661"/>
            <a:ext cx="5429250" cy="2266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79505" y="195661"/>
            <a:ext cx="572372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PT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5. </a:t>
            </a:r>
            <a:r>
              <a:rPr lang="pt-PT" sz="54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Academical</a:t>
            </a:r>
            <a:r>
              <a:rPr lang="pt-PT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pt-PT" sz="54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success</a:t>
            </a:r>
            <a:endParaRPr lang="pt-PT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37815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881736" y="2146852"/>
            <a:ext cx="570902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We</a:t>
            </a:r>
            <a:r>
              <a:rPr lang="pt-PT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are in a </a:t>
            </a:r>
            <a:r>
              <a:rPr lang="pt-PT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dynamic</a:t>
            </a:r>
            <a:r>
              <a:rPr lang="pt-PT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pt-PT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of</a:t>
            </a:r>
            <a:r>
              <a:rPr lang="pt-PT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self-</a:t>
            </a:r>
            <a:r>
              <a:rPr lang="pt-PT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learning</a:t>
            </a:r>
            <a:r>
              <a:rPr lang="pt-PT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pt-PT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and</a:t>
            </a:r>
            <a:r>
              <a:rPr lang="pt-PT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i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nspiration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in the complexity 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of reality.</a:t>
            </a:r>
            <a:endParaRPr lang="pt-PT" sz="32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60608" y="2025747"/>
            <a:ext cx="4813294" cy="4009292"/>
          </a:xfrm>
          <a:prstGeom prst="rect">
            <a:avLst/>
          </a:prstGeom>
        </p:spPr>
      </p:pic>
      <p:sp>
        <p:nvSpPr>
          <p:cNvPr id="7" name="Retângulo 6"/>
          <p:cNvSpPr/>
          <p:nvPr/>
        </p:nvSpPr>
        <p:spPr>
          <a:xfrm>
            <a:off x="1980513" y="4544344"/>
            <a:ext cx="35114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5400" b="0" cap="none" spc="0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Thank</a:t>
            </a:r>
            <a:r>
              <a:rPr lang="pt-PT" sz="5400" b="0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pt-PT" sz="5400" b="0" cap="none" spc="0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you</a:t>
            </a:r>
            <a:r>
              <a:rPr lang="pt-PT" sz="5400" b="0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pt-PT" sz="54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!</a:t>
            </a:r>
          </a:p>
        </p:txBody>
      </p:sp>
      <p:sp>
        <p:nvSpPr>
          <p:cNvPr id="8" name="Retângulo 7"/>
          <p:cNvSpPr/>
          <p:nvPr/>
        </p:nvSpPr>
        <p:spPr>
          <a:xfrm>
            <a:off x="1432863" y="701213"/>
            <a:ext cx="39629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54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Conclusion</a:t>
            </a:r>
            <a:r>
              <a:rPr lang="pt-PT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170885270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a">
  <a:themeElements>
    <a:clrScheme name="Galeri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a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107</TotalTime>
  <Words>304</Words>
  <Application>Microsoft Office PowerPoint</Application>
  <PresentationFormat>Personalizados</PresentationFormat>
  <Paragraphs>38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8</vt:i4>
      </vt:variant>
    </vt:vector>
  </HeadingPairs>
  <TitlesOfParts>
    <vt:vector size="9" baseType="lpstr">
      <vt:lpstr>Galeria</vt:lpstr>
      <vt:lpstr>Diapositivo 1</vt:lpstr>
      <vt:lpstr>Diapositivo 2</vt:lpstr>
      <vt:lpstr>Diapositivo 3</vt:lpstr>
      <vt:lpstr>Diapositivo 4</vt:lpstr>
      <vt:lpstr>Diapositivo 5</vt:lpstr>
      <vt:lpstr>4. Selected areas</vt:lpstr>
      <vt:lpstr>Diapositivo 7</vt:lpstr>
      <vt:lpstr>Diapositivo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Self-assessement in school</dc:title>
  <dc:creator>Helena Castro</dc:creator>
  <cp:lastModifiedBy>User</cp:lastModifiedBy>
  <cp:revision>14</cp:revision>
  <dcterms:created xsi:type="dcterms:W3CDTF">2017-01-09T11:05:16Z</dcterms:created>
  <dcterms:modified xsi:type="dcterms:W3CDTF">2017-01-17T14:27:19Z</dcterms:modified>
</cp:coreProperties>
</file>