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64" r:id="rId4"/>
    <p:sldId id="258" r:id="rId5"/>
    <p:sldId id="259" r:id="rId6"/>
    <p:sldId id="260" r:id="rId7"/>
    <p:sldId id="261" r:id="rId8"/>
    <p:sldId id="265" r:id="rId9"/>
    <p:sldId id="267" r:id="rId10"/>
    <p:sldId id="269" r:id="rId11"/>
    <p:sldId id="270" r:id="rId12"/>
    <p:sldId id="262" r:id="rId13"/>
    <p:sldId id="268" r:id="rId14"/>
    <p:sldId id="271" r:id="rId15"/>
    <p:sldId id="272" r:id="rId16"/>
  </p:sldIdLst>
  <p:sldSz cx="12192000" cy="6858000"/>
  <p:notesSz cx="6881813" cy="100028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ns, Denny" initials="AD" lastIdx="49" clrIdx="0">
    <p:extLst>
      <p:ext uri="{19B8F6BF-5375-455C-9EA6-DF929625EA0E}">
        <p15:presenceInfo xmlns:p15="http://schemas.microsoft.com/office/powerpoint/2012/main" xmlns="" userId="Arians, Den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7" autoAdjust="0"/>
    <p:restoredTop sz="92636" autoAdjust="0"/>
  </p:normalViewPr>
  <p:slideViewPr>
    <p:cSldViewPr snapToGrid="0">
      <p:cViewPr varScale="1">
        <p:scale>
          <a:sx n="50" d="100"/>
          <a:sy n="50" d="100"/>
        </p:scale>
        <p:origin x="-701"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27T20:06:54.815" idx="9">
    <p:pos x="10" y="10"/>
    <p:text>zo staat er taxatierapport of waarderingsrapport. Bedoel je dat ook? Rapport moet dan zijn 'report'</p:text>
    <p:extLst>
      <p:ext uri="{C676402C-5697-4E1C-873F-D02D1690AC5C}">
        <p15:threadingInfo xmlns:p15="http://schemas.microsoft.com/office/powerpoint/2012/main" xmlns=""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325424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300054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70176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146150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17484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2945588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192679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31732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231882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305345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289744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16476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333317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22351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240684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C12A9A5-F292-4C98-85DA-09F33AD954A7}" type="datetimeFigureOut">
              <a:rPr lang="nl-NL" smtClean="0"/>
              <a:pPr/>
              <a:t>17-1-2017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69124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12A9A5-F292-4C98-85DA-09F33AD954A7}" type="datetimeFigureOut">
              <a:rPr lang="nl-NL" smtClean="0"/>
              <a:pPr/>
              <a:t>17-1-2017</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DE0C5F-0A69-45CC-B15D-DA282C9D96B2}" type="slidenum">
              <a:rPr lang="nl-NL" smtClean="0"/>
              <a:pPr/>
              <a:t>‹nº›</a:t>
            </a:fld>
            <a:endParaRPr lang="nl-NL" dirty="0"/>
          </a:p>
        </p:txBody>
      </p:sp>
    </p:spTree>
    <p:extLst>
      <p:ext uri="{BB962C8B-B14F-4D97-AF65-F5344CB8AC3E}">
        <p14:creationId xmlns:p14="http://schemas.microsoft.com/office/powerpoint/2010/main" xmlns="" val="207980098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cholenopdekaart.nl/basisscholen/11979/Rooms-Katholieke-Basisschool-t-Schrijverke?postcode=5237ne&amp;presentatie=1&amp;sortering=2"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761028" y="9725596"/>
            <a:ext cx="4573303" cy="1161931"/>
          </a:xfrm>
        </p:spPr>
        <p:txBody>
          <a:bodyPr/>
          <a:lstStyle/>
          <a:p>
            <a:endParaRPr lang="nl-NL" dirty="0"/>
          </a:p>
        </p:txBody>
      </p:sp>
      <p:pic>
        <p:nvPicPr>
          <p:cNvPr id="4" name="Afbeelding 3" descr="M:\Mijn afbeeldingen\innovere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4967" y="0"/>
            <a:ext cx="8900061" cy="5603767"/>
          </a:xfrm>
          <a:prstGeom prst="rect">
            <a:avLst/>
          </a:prstGeom>
          <a:noFill/>
          <a:ln>
            <a:noFill/>
          </a:ln>
          <a:effectLst>
            <a:reflection blurRad="876300" endPos="58000" dist="50800" dir="5400000" sy="-100000" algn="bl" rotWithShape="0"/>
          </a:effectLst>
        </p:spPr>
      </p:pic>
      <p:pic>
        <p:nvPicPr>
          <p:cNvPr id="5122" name="Picture 2" descr="Afbeeldingsresultaat voor afbeelding inspecteur onderwij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58912" y="299357"/>
            <a:ext cx="16002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Afbeeldingsresultaat voor oude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58912" y="2979034"/>
            <a:ext cx="2670752" cy="3015366"/>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Afbeeldingsresultaat voor afbeelding coudewat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647968"/>
            <a:ext cx="3323888" cy="2210032"/>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Afbeeldingsresultaat voor afbeelding inspecteur onderwij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4967" y="0"/>
            <a:ext cx="3376990" cy="189955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kstvak 4"/>
          <p:cNvSpPr txBox="1"/>
          <p:nvPr/>
        </p:nvSpPr>
        <p:spPr>
          <a:xfrm>
            <a:off x="3863618" y="5752984"/>
            <a:ext cx="7990588" cy="769441"/>
          </a:xfrm>
          <a:prstGeom prst="rect">
            <a:avLst/>
          </a:prstGeom>
          <a:noFill/>
        </p:spPr>
        <p:txBody>
          <a:bodyPr wrap="square" rtlCol="0">
            <a:spAutoFit/>
          </a:bodyPr>
          <a:lstStyle/>
          <a:p>
            <a:r>
              <a:rPr lang="nl-NL" sz="4400" b="1" spc="600" dirty="0" smtClean="0">
                <a:solidFill>
                  <a:schemeClr val="bg1"/>
                </a:solidFill>
                <a:effectLst>
                  <a:outerShdw blurRad="38100" dist="38100" dir="2700000" algn="tl">
                    <a:srgbClr val="000000">
                      <a:alpha val="43137"/>
                    </a:srgbClr>
                  </a:outerShdw>
                </a:effectLst>
              </a:rPr>
              <a:t>Selfregulation</a:t>
            </a:r>
            <a:endParaRPr lang="nl-NL" sz="4400" b="1" spc="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6264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xmlns="" val="1638833562"/>
              </p:ext>
            </p:extLst>
          </p:nvPr>
        </p:nvGraphicFramePr>
        <p:xfrm>
          <a:off x="348343" y="2683793"/>
          <a:ext cx="9027885" cy="3544650"/>
        </p:xfrm>
        <a:graphic>
          <a:graphicData uri="http://schemas.openxmlformats.org/drawingml/2006/table">
            <a:tbl>
              <a:tblPr firstRow="1" bandRow="1">
                <a:tableStyleId>{5C22544A-7EE6-4342-B048-85BDC9FD1C3A}</a:tableStyleId>
              </a:tblPr>
              <a:tblGrid>
                <a:gridCol w="4490276">
                  <a:extLst>
                    <a:ext uri="{9D8B030D-6E8A-4147-A177-3AD203B41FA5}">
                      <a16:colId xmlns="" xmlns:a16="http://schemas.microsoft.com/office/drawing/2014/main" val="20000"/>
                    </a:ext>
                  </a:extLst>
                </a:gridCol>
                <a:gridCol w="1033713">
                  <a:extLst>
                    <a:ext uri="{9D8B030D-6E8A-4147-A177-3AD203B41FA5}">
                      <a16:colId xmlns="" xmlns:a16="http://schemas.microsoft.com/office/drawing/2014/main" val="20001"/>
                    </a:ext>
                  </a:extLst>
                </a:gridCol>
                <a:gridCol w="1167094">
                  <a:extLst>
                    <a:ext uri="{9D8B030D-6E8A-4147-A177-3AD203B41FA5}">
                      <a16:colId xmlns="" xmlns:a16="http://schemas.microsoft.com/office/drawing/2014/main" val="20002"/>
                    </a:ext>
                  </a:extLst>
                </a:gridCol>
                <a:gridCol w="1150423">
                  <a:extLst>
                    <a:ext uri="{9D8B030D-6E8A-4147-A177-3AD203B41FA5}">
                      <a16:colId xmlns="" xmlns:a16="http://schemas.microsoft.com/office/drawing/2014/main" val="20003"/>
                    </a:ext>
                  </a:extLst>
                </a:gridCol>
                <a:gridCol w="1186379">
                  <a:extLst>
                    <a:ext uri="{9D8B030D-6E8A-4147-A177-3AD203B41FA5}">
                      <a16:colId xmlns="" xmlns:a16="http://schemas.microsoft.com/office/drawing/2014/main" val="20004"/>
                    </a:ext>
                  </a:extLst>
                </a:gridCol>
              </a:tblGrid>
              <a:tr h="321820">
                <a:tc>
                  <a:txBody>
                    <a:bodyPr/>
                    <a:lstStyle/>
                    <a:p>
                      <a:r>
                        <a:rPr lang="nl-NL" dirty="0" smtClean="0"/>
                        <a:t>Care</a:t>
                      </a:r>
                      <a:endParaRPr lang="nl-NL" dirty="0"/>
                    </a:p>
                  </a:txBody>
                  <a:tcPr/>
                </a:tc>
                <a:tc>
                  <a:txBody>
                    <a:bodyPr/>
                    <a:lstStyle/>
                    <a:p>
                      <a:r>
                        <a:rPr lang="nl-NL" dirty="0" smtClean="0"/>
                        <a:t>1</a:t>
                      </a:r>
                      <a:endParaRPr lang="nl-NL" dirty="0"/>
                    </a:p>
                  </a:txBody>
                  <a:tcPr/>
                </a:tc>
                <a:tc>
                  <a:txBody>
                    <a:bodyPr/>
                    <a:lstStyle/>
                    <a:p>
                      <a:r>
                        <a:rPr lang="nl-NL" dirty="0" smtClean="0"/>
                        <a:t>2</a:t>
                      </a:r>
                      <a:endParaRPr lang="nl-NL" dirty="0"/>
                    </a:p>
                  </a:txBody>
                  <a:tcPr/>
                </a:tc>
                <a:tc>
                  <a:txBody>
                    <a:bodyPr/>
                    <a:lstStyle/>
                    <a:p>
                      <a:r>
                        <a:rPr lang="nl-NL" dirty="0" smtClean="0"/>
                        <a:t>3</a:t>
                      </a:r>
                      <a:endParaRPr lang="nl-NL" dirty="0"/>
                    </a:p>
                  </a:txBody>
                  <a:tcPr/>
                </a:tc>
                <a:tc>
                  <a:txBody>
                    <a:bodyPr/>
                    <a:lstStyle/>
                    <a:p>
                      <a:r>
                        <a:rPr lang="nl-NL" dirty="0" smtClean="0"/>
                        <a:t>4</a:t>
                      </a:r>
                      <a:endParaRPr lang="nl-NL" dirty="0"/>
                    </a:p>
                  </a:txBody>
                  <a:tcPr/>
                </a:tc>
                <a:extLst>
                  <a:ext uri="{0D108BD9-81ED-4DB2-BD59-A6C34878D82A}">
                    <a16:rowId xmlns="" xmlns:a16="http://schemas.microsoft.com/office/drawing/2014/main" val="10000"/>
                  </a:ext>
                </a:extLst>
              </a:tr>
              <a:tr h="330848">
                <a:tc>
                  <a:txBody>
                    <a:bodyPr/>
                    <a:lstStyle/>
                    <a:p>
                      <a:r>
                        <a:rPr lang="nl-NL" dirty="0" smtClean="0"/>
                        <a:t>Early warning</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extLst>
                  <a:ext uri="{0D108BD9-81ED-4DB2-BD59-A6C34878D82A}">
                    <a16:rowId xmlns="" xmlns:a16="http://schemas.microsoft.com/office/drawing/2014/main" val="10001"/>
                  </a:ext>
                </a:extLst>
              </a:tr>
              <a:tr h="571053">
                <a:tc>
                  <a:txBody>
                    <a:bodyPr/>
                    <a:lstStyle/>
                    <a:p>
                      <a:r>
                        <a:rPr lang="nl-NL" dirty="0" smtClean="0"/>
                        <a:t>Analysis and making</a:t>
                      </a:r>
                      <a:r>
                        <a:rPr lang="nl-NL" baseline="0" dirty="0" smtClean="0"/>
                        <a:t> plans</a:t>
                      </a:r>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2"/>
                  </a:ext>
                </a:extLst>
              </a:tr>
              <a:tr h="1060527">
                <a:tc>
                  <a:txBody>
                    <a:bodyPr/>
                    <a:lstStyle/>
                    <a:p>
                      <a:r>
                        <a:rPr lang="nl-NL" dirty="0" smtClean="0"/>
                        <a:t>Implementing en taking care that plans</a:t>
                      </a:r>
                      <a:r>
                        <a:rPr lang="nl-NL" baseline="0" dirty="0" smtClean="0"/>
                        <a:t> are realised</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extLst>
                  <a:ext uri="{0D108BD9-81ED-4DB2-BD59-A6C34878D82A}">
                    <a16:rowId xmlns="" xmlns:a16="http://schemas.microsoft.com/office/drawing/2014/main" val="10003"/>
                  </a:ext>
                </a:extLst>
              </a:tr>
              <a:tr h="815790">
                <a:tc>
                  <a:txBody>
                    <a:bodyPr/>
                    <a:lstStyle/>
                    <a:p>
                      <a:r>
                        <a:rPr lang="en-US" dirty="0" smtClean="0"/>
                        <a:t>Evaluation of the effects of the plans</a:t>
                      </a:r>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4"/>
                  </a:ext>
                </a:extLst>
              </a:tr>
              <a:tr h="330848">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 xmlns:a16="http://schemas.microsoft.com/office/drawing/2014/main" val="10005"/>
                  </a:ext>
                </a:extLst>
              </a:tr>
            </a:tbl>
          </a:graphicData>
        </a:graphic>
      </p:graphicFrame>
      <p:pic>
        <p:nvPicPr>
          <p:cNvPr id="10242" name="Picture 2" descr="Afbeeldingsresultaat voor zorg voor leerling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343" y="0"/>
            <a:ext cx="9027885" cy="2476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73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xmlns="" val="1241839499"/>
              </p:ext>
            </p:extLst>
          </p:nvPr>
        </p:nvGraphicFramePr>
        <p:xfrm>
          <a:off x="478972" y="2651760"/>
          <a:ext cx="8461828" cy="4206240"/>
        </p:xfrm>
        <a:graphic>
          <a:graphicData uri="http://schemas.openxmlformats.org/drawingml/2006/table">
            <a:tbl>
              <a:tblPr firstRow="1" bandRow="1">
                <a:tableStyleId>{5C22544A-7EE6-4342-B048-85BDC9FD1C3A}</a:tableStyleId>
              </a:tblPr>
              <a:tblGrid>
                <a:gridCol w="4393877">
                  <a:extLst>
                    <a:ext uri="{9D8B030D-6E8A-4147-A177-3AD203B41FA5}">
                      <a16:colId xmlns="" xmlns:a16="http://schemas.microsoft.com/office/drawing/2014/main" val="20000"/>
                    </a:ext>
                  </a:extLst>
                </a:gridCol>
                <a:gridCol w="806035">
                  <a:extLst>
                    <a:ext uri="{9D8B030D-6E8A-4147-A177-3AD203B41FA5}">
                      <a16:colId xmlns="" xmlns:a16="http://schemas.microsoft.com/office/drawing/2014/main" val="20001"/>
                    </a:ext>
                  </a:extLst>
                </a:gridCol>
                <a:gridCol w="958229">
                  <a:extLst>
                    <a:ext uri="{9D8B030D-6E8A-4147-A177-3AD203B41FA5}">
                      <a16:colId xmlns="" xmlns:a16="http://schemas.microsoft.com/office/drawing/2014/main" val="20002"/>
                    </a:ext>
                  </a:extLst>
                </a:gridCol>
                <a:gridCol w="876050">
                  <a:extLst>
                    <a:ext uri="{9D8B030D-6E8A-4147-A177-3AD203B41FA5}">
                      <a16:colId xmlns="" xmlns:a16="http://schemas.microsoft.com/office/drawing/2014/main" val="20003"/>
                    </a:ext>
                  </a:extLst>
                </a:gridCol>
                <a:gridCol w="1427637">
                  <a:extLst>
                    <a:ext uri="{9D8B030D-6E8A-4147-A177-3AD203B41FA5}">
                      <a16:colId xmlns="" xmlns:a16="http://schemas.microsoft.com/office/drawing/2014/main" val="20004"/>
                    </a:ext>
                  </a:extLst>
                </a:gridCol>
              </a:tblGrid>
              <a:tr h="306611">
                <a:tc>
                  <a:txBody>
                    <a:bodyPr/>
                    <a:lstStyle/>
                    <a:p>
                      <a:r>
                        <a:rPr lang="nl-NL" dirty="0" smtClean="0"/>
                        <a:t>Quality measurement</a:t>
                      </a:r>
                      <a:endParaRPr lang="nl-NL" dirty="0"/>
                    </a:p>
                  </a:txBody>
                  <a:tcPr/>
                </a:tc>
                <a:tc>
                  <a:txBody>
                    <a:bodyPr/>
                    <a:lstStyle/>
                    <a:p>
                      <a:r>
                        <a:rPr lang="nl-NL" dirty="0" smtClean="0"/>
                        <a:t>1</a:t>
                      </a:r>
                      <a:endParaRPr lang="nl-NL" dirty="0"/>
                    </a:p>
                  </a:txBody>
                  <a:tcPr/>
                </a:tc>
                <a:tc>
                  <a:txBody>
                    <a:bodyPr/>
                    <a:lstStyle/>
                    <a:p>
                      <a:r>
                        <a:rPr lang="nl-NL" dirty="0" smtClean="0"/>
                        <a:t>2</a:t>
                      </a:r>
                      <a:endParaRPr lang="nl-NL" dirty="0"/>
                    </a:p>
                  </a:txBody>
                  <a:tcPr/>
                </a:tc>
                <a:tc>
                  <a:txBody>
                    <a:bodyPr/>
                    <a:lstStyle/>
                    <a:p>
                      <a:r>
                        <a:rPr lang="nl-NL" dirty="0" smtClean="0"/>
                        <a:t>3</a:t>
                      </a:r>
                      <a:endParaRPr lang="nl-NL" dirty="0"/>
                    </a:p>
                  </a:txBody>
                  <a:tcPr/>
                </a:tc>
                <a:tc>
                  <a:txBody>
                    <a:bodyPr/>
                    <a:lstStyle/>
                    <a:p>
                      <a:r>
                        <a:rPr lang="nl-NL" dirty="0" smtClean="0"/>
                        <a:t>4</a:t>
                      </a:r>
                      <a:endParaRPr lang="nl-NL" dirty="0"/>
                    </a:p>
                  </a:txBody>
                  <a:tcPr/>
                </a:tc>
                <a:extLst>
                  <a:ext uri="{0D108BD9-81ED-4DB2-BD59-A6C34878D82A}">
                    <a16:rowId xmlns="" xmlns:a16="http://schemas.microsoft.com/office/drawing/2014/main" val="10000"/>
                  </a:ext>
                </a:extLst>
              </a:tr>
              <a:tr h="560660">
                <a:tc>
                  <a:txBody>
                    <a:bodyPr/>
                    <a:lstStyle/>
                    <a:p>
                      <a:r>
                        <a:rPr lang="en-US" sz="1800" b="0" i="0" kern="1200" dirty="0" smtClean="0">
                          <a:solidFill>
                            <a:schemeClr val="dk1"/>
                          </a:solidFill>
                          <a:effectLst/>
                          <a:latin typeface="+mn-lt"/>
                          <a:ea typeface="+mn-ea"/>
                          <a:cs typeface="+mn-cs"/>
                        </a:rPr>
                        <a:t>Understanding of the educational needs of the population</a:t>
                      </a:r>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1"/>
                  </a:ext>
                </a:extLst>
              </a:tr>
              <a:tr h="601540">
                <a:tc>
                  <a:txBody>
                    <a:bodyPr/>
                    <a:lstStyle/>
                    <a:p>
                      <a:endParaRPr lang="nl-NL" dirty="0" smtClean="0"/>
                    </a:p>
                    <a:p>
                      <a:r>
                        <a:rPr lang="nl-NL" dirty="0" smtClean="0"/>
                        <a:t>A</a:t>
                      </a:r>
                      <a:r>
                        <a:rPr lang="nl-NL" sz="1800" b="0" i="0" kern="1200" dirty="0" smtClean="0">
                          <a:solidFill>
                            <a:schemeClr val="dk1"/>
                          </a:solidFill>
                          <a:effectLst/>
                          <a:latin typeface="+mn-lt"/>
                          <a:ea typeface="+mn-ea"/>
                          <a:cs typeface="+mn-cs"/>
                        </a:rPr>
                        <a:t>nnual performance review</a:t>
                      </a:r>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2"/>
                  </a:ext>
                </a:extLst>
              </a:tr>
              <a:tr h="601540">
                <a:tc>
                  <a:txBody>
                    <a:bodyPr/>
                    <a:lstStyle/>
                    <a:p>
                      <a:r>
                        <a:rPr lang="nl-NL" dirty="0" smtClean="0"/>
                        <a:t/>
                      </a:r>
                      <a:br>
                        <a:rPr lang="nl-NL" dirty="0" smtClean="0"/>
                      </a:br>
                      <a:r>
                        <a:rPr lang="nl-NL" sz="1800" b="0" i="0" kern="1200" dirty="0" smtClean="0">
                          <a:solidFill>
                            <a:schemeClr val="dk1"/>
                          </a:solidFill>
                          <a:effectLst/>
                          <a:latin typeface="+mn-lt"/>
                          <a:ea typeface="+mn-ea"/>
                          <a:cs typeface="+mn-cs"/>
                        </a:rPr>
                        <a:t>Evaluation the educational process</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extLst>
                  <a:ext uri="{0D108BD9-81ED-4DB2-BD59-A6C34878D82A}">
                    <a16:rowId xmlns="" xmlns:a16="http://schemas.microsoft.com/office/drawing/2014/main" val="10003"/>
                  </a:ext>
                </a:extLst>
              </a:tr>
              <a:tr h="601540">
                <a:tc>
                  <a:txBody>
                    <a:bodyPr/>
                    <a:lstStyle/>
                    <a:p>
                      <a:r>
                        <a:rPr lang="nl-NL" dirty="0" smtClean="0"/>
                        <a:t/>
                      </a:r>
                      <a:br>
                        <a:rPr lang="nl-NL" dirty="0" smtClean="0"/>
                      </a:br>
                      <a:r>
                        <a:rPr lang="nl-NL" sz="1800" b="0" i="0" kern="1200" dirty="0" smtClean="0">
                          <a:solidFill>
                            <a:schemeClr val="dk1"/>
                          </a:solidFill>
                          <a:effectLst/>
                          <a:latin typeface="+mn-lt"/>
                          <a:ea typeface="+mn-ea"/>
                          <a:cs typeface="+mn-cs"/>
                        </a:rPr>
                        <a:t>Systematic work on improvements</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extLst>
                  <a:ext uri="{0D108BD9-81ED-4DB2-BD59-A6C34878D82A}">
                    <a16:rowId xmlns="" xmlns:a16="http://schemas.microsoft.com/office/drawing/2014/main" val="10004"/>
                  </a:ext>
                </a:extLst>
              </a:tr>
              <a:tr h="601540">
                <a:tc>
                  <a:txBody>
                    <a:bodyPr/>
                    <a:lstStyle/>
                    <a:p>
                      <a:r>
                        <a:rPr lang="en-US" dirty="0" smtClean="0"/>
                        <a:t/>
                      </a:r>
                      <a:br>
                        <a:rPr lang="en-US" dirty="0" smtClean="0"/>
                      </a:br>
                      <a:r>
                        <a:rPr lang="en-US" sz="1800" b="0" i="0" kern="1200" dirty="0" smtClean="0">
                          <a:solidFill>
                            <a:schemeClr val="dk1"/>
                          </a:solidFill>
                          <a:effectLst/>
                          <a:latin typeface="+mn-lt"/>
                          <a:ea typeface="+mn-ea"/>
                          <a:cs typeface="+mn-cs"/>
                        </a:rPr>
                        <a:t>Securing quality of education</a:t>
                      </a:r>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5"/>
                  </a:ext>
                </a:extLst>
              </a:tr>
              <a:tr h="536569">
                <a:tc>
                  <a:txBody>
                    <a:bodyPr/>
                    <a:lstStyle/>
                    <a:p>
                      <a:endParaRPr lang="nl-NL" dirty="0" smtClean="0"/>
                    </a:p>
                    <a:p>
                      <a:r>
                        <a:rPr lang="nl-NL" dirty="0" smtClean="0"/>
                        <a:t>Deliver accountability to stakeholders</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extLst>
                  <a:ext uri="{0D108BD9-81ED-4DB2-BD59-A6C34878D82A}">
                    <a16:rowId xmlns="" xmlns:a16="http://schemas.microsoft.com/office/drawing/2014/main" val="10006"/>
                  </a:ext>
                </a:extLst>
              </a:tr>
            </a:tbl>
          </a:graphicData>
        </a:graphic>
      </p:graphicFrame>
      <p:pic>
        <p:nvPicPr>
          <p:cNvPr id="11266" name="Picture 2" descr="Afbeeldingsresultaat voor onderwijsproc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973" y="0"/>
            <a:ext cx="8723084" cy="2651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2774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114" y="0"/>
            <a:ext cx="9412015" cy="2641600"/>
          </a:xfrm>
        </p:spPr>
        <p:txBody>
          <a:bodyPr>
            <a:noAutofit/>
          </a:bodyPr>
          <a:lstStyle/>
          <a:p>
            <a:r>
              <a:rPr lang="en-US" sz="2800" dirty="0" smtClean="0"/>
              <a:t>In </a:t>
            </a:r>
            <a:r>
              <a:rPr lang="en-US" sz="2800" dirty="0"/>
              <a:t>connection to the programmatic enforcement the inspection has added some extra checks on certain legal requirements.</a:t>
            </a:r>
            <a:r>
              <a:rPr lang="en-US" sz="2800" dirty="0" smtClean="0"/>
              <a:t/>
            </a:r>
            <a:br>
              <a:rPr lang="en-US" sz="2800" dirty="0" smtClean="0"/>
            </a:br>
            <a:r>
              <a:rPr lang="en-US" sz="2800" dirty="0" smtClean="0"/>
              <a:t/>
            </a:r>
            <a:br>
              <a:rPr lang="en-US" sz="2800" dirty="0" smtClean="0"/>
            </a:br>
            <a:r>
              <a:rPr lang="en-US" sz="2800" dirty="0" smtClean="0"/>
              <a:t>Whether the school may or may not meet these legal requirements is expressed with the score </a:t>
            </a:r>
            <a:r>
              <a:rPr lang="nl-NL" sz="2800" dirty="0" smtClean="0"/>
              <a:t/>
            </a:r>
            <a:br>
              <a:rPr lang="nl-NL" sz="2800" dirty="0" smtClean="0"/>
            </a:br>
            <a:endParaRPr lang="nl-NL" sz="2800"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xmlns="" val="3221869850"/>
              </p:ext>
            </p:extLst>
          </p:nvPr>
        </p:nvGraphicFramePr>
        <p:xfrm>
          <a:off x="420914" y="3579778"/>
          <a:ext cx="8882742" cy="2767725"/>
        </p:xfrm>
        <a:graphic>
          <a:graphicData uri="http://schemas.openxmlformats.org/drawingml/2006/table">
            <a:tbl>
              <a:tblPr firstRow="1" bandRow="1">
                <a:tableStyleId>{5C22544A-7EE6-4342-B048-85BDC9FD1C3A}</a:tableStyleId>
              </a:tblPr>
              <a:tblGrid>
                <a:gridCol w="2960914">
                  <a:extLst>
                    <a:ext uri="{9D8B030D-6E8A-4147-A177-3AD203B41FA5}">
                      <a16:colId xmlns="" xmlns:a16="http://schemas.microsoft.com/office/drawing/2014/main" val="20000"/>
                    </a:ext>
                  </a:extLst>
                </a:gridCol>
                <a:gridCol w="2960914">
                  <a:extLst>
                    <a:ext uri="{9D8B030D-6E8A-4147-A177-3AD203B41FA5}">
                      <a16:colId xmlns="" xmlns:a16="http://schemas.microsoft.com/office/drawing/2014/main" val="20001"/>
                    </a:ext>
                  </a:extLst>
                </a:gridCol>
                <a:gridCol w="2960914">
                  <a:extLst>
                    <a:ext uri="{9D8B030D-6E8A-4147-A177-3AD203B41FA5}">
                      <a16:colId xmlns="" xmlns:a16="http://schemas.microsoft.com/office/drawing/2014/main" val="20002"/>
                    </a:ext>
                  </a:extLst>
                </a:gridCol>
              </a:tblGrid>
              <a:tr h="369442">
                <a:tc>
                  <a:txBody>
                    <a:bodyPr/>
                    <a:lstStyle/>
                    <a:p>
                      <a:r>
                        <a:rPr lang="nl-NL" dirty="0" smtClean="0"/>
                        <a:t>Regulations</a:t>
                      </a:r>
                      <a:endParaRPr lang="nl-NL" dirty="0"/>
                    </a:p>
                  </a:txBody>
                  <a:tcPr/>
                </a:tc>
                <a:tc>
                  <a:txBody>
                    <a:bodyPr/>
                    <a:lstStyle/>
                    <a:p>
                      <a:r>
                        <a:rPr lang="nl-NL" dirty="0" smtClean="0"/>
                        <a:t>yes</a:t>
                      </a:r>
                      <a:endParaRPr lang="nl-NL" dirty="0"/>
                    </a:p>
                  </a:txBody>
                  <a:tcPr/>
                </a:tc>
                <a:tc>
                  <a:txBody>
                    <a:bodyPr/>
                    <a:lstStyle/>
                    <a:p>
                      <a:r>
                        <a:rPr lang="nl-NL" dirty="0" smtClean="0"/>
                        <a:t>no</a:t>
                      </a:r>
                      <a:endParaRPr lang="nl-NL" dirty="0"/>
                    </a:p>
                  </a:txBody>
                  <a:tcPr/>
                </a:tc>
                <a:extLst>
                  <a:ext uri="{0D108BD9-81ED-4DB2-BD59-A6C34878D82A}">
                    <a16:rowId xmlns="" xmlns:a16="http://schemas.microsoft.com/office/drawing/2014/main" val="10000"/>
                  </a:ext>
                </a:extLst>
              </a:tr>
              <a:tr h="411084">
                <a:tc>
                  <a:txBody>
                    <a:bodyPr/>
                    <a:lstStyle/>
                    <a:p>
                      <a:r>
                        <a:rPr lang="nl-NL" dirty="0" smtClean="0"/>
                        <a:t>Schoolplan</a:t>
                      </a:r>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1"/>
                  </a:ext>
                </a:extLst>
              </a:tr>
              <a:tr h="411084">
                <a:tc>
                  <a:txBody>
                    <a:bodyPr/>
                    <a:lstStyle/>
                    <a:p>
                      <a:r>
                        <a:rPr lang="nl-NL" dirty="0" smtClean="0"/>
                        <a:t>Year plan</a:t>
                      </a:r>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2"/>
                  </a:ext>
                </a:extLst>
              </a:tr>
              <a:tr h="644735">
                <a:tc>
                  <a:txBody>
                    <a:bodyPr/>
                    <a:lstStyle/>
                    <a:p>
                      <a:r>
                        <a:rPr lang="nl-NL" dirty="0" smtClean="0"/>
                        <a:t>Sufficient teaching time</a:t>
                      </a:r>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3"/>
                  </a:ext>
                </a:extLst>
              </a:tr>
              <a:tr h="931380">
                <a:tc>
                  <a:txBody>
                    <a:bodyPr/>
                    <a:lstStyle/>
                    <a:p>
                      <a:r>
                        <a:rPr lang="nl-NL" dirty="0" smtClean="0"/>
                        <a:t>Not more than</a:t>
                      </a:r>
                      <a:r>
                        <a:rPr lang="nl-NL" baseline="0" dirty="0" smtClean="0"/>
                        <a:t> 7 weeks </a:t>
                      </a:r>
                    </a:p>
                    <a:p>
                      <a:r>
                        <a:rPr lang="en-US" dirty="0" smtClean="0"/>
                        <a:t>an incomplete school week</a:t>
                      </a:r>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4"/>
                  </a:ext>
                </a:extLst>
              </a:tr>
            </a:tbl>
          </a:graphicData>
        </a:graphic>
      </p:graphicFrame>
      <p:pic>
        <p:nvPicPr>
          <p:cNvPr id="12290" name="Picture 2" descr="Afbeeldingsresultaat voor afbeelding een yes of  n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99085" y="2143818"/>
            <a:ext cx="2512930" cy="1435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8893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1512" y="228599"/>
            <a:ext cx="19006967" cy="2542207"/>
          </a:xfrm>
        </p:spPr>
        <p:txBody>
          <a:bodyPr/>
          <a:lstStyle/>
          <a:p>
            <a:r>
              <a:rPr lang="nl-NL" dirty="0">
                <a:solidFill>
                  <a:srgbClr val="C00000"/>
                </a:solidFill>
              </a:rPr>
              <a:t>Accountability Board of </a:t>
            </a:r>
            <a:r>
              <a:rPr lang="nl-NL" dirty="0" smtClean="0">
                <a:solidFill>
                  <a:srgbClr val="C00000"/>
                </a:solidFill>
              </a:rPr>
              <a:t>Directors</a:t>
            </a:r>
            <a:endParaRPr lang="nl-NL" dirty="0">
              <a:solidFill>
                <a:srgbClr val="C00000"/>
              </a:solidFill>
            </a:endParaRPr>
          </a:p>
        </p:txBody>
      </p:sp>
      <p:sp>
        <p:nvSpPr>
          <p:cNvPr id="3" name="Tijdelijke aanduiding voor inhoud 2"/>
          <p:cNvSpPr>
            <a:spLocks noGrp="1"/>
          </p:cNvSpPr>
          <p:nvPr>
            <p:ph idx="1"/>
          </p:nvPr>
        </p:nvSpPr>
        <p:spPr>
          <a:xfrm>
            <a:off x="815821" y="2012082"/>
            <a:ext cx="9935753" cy="4881550"/>
          </a:xfrm>
        </p:spPr>
        <p:txBody>
          <a:bodyPr>
            <a:normAutofit/>
          </a:bodyPr>
          <a:lstStyle/>
          <a:p>
            <a:r>
              <a:rPr lang="nl-NL" sz="2400" dirty="0" smtClean="0">
                <a:solidFill>
                  <a:srgbClr val="0070C0"/>
                </a:solidFill>
              </a:rPr>
              <a:t>1. leadership, management, </a:t>
            </a:r>
            <a:r>
              <a:rPr lang="en-US" sz="2400" dirty="0" smtClean="0">
                <a:solidFill>
                  <a:srgbClr val="0070C0"/>
                </a:solidFill>
              </a:rPr>
              <a:t/>
            </a:r>
            <a:br>
              <a:rPr lang="en-US" sz="2400" dirty="0" smtClean="0">
                <a:solidFill>
                  <a:srgbClr val="0070C0"/>
                </a:solidFill>
              </a:rPr>
            </a:br>
            <a:r>
              <a:rPr lang="en-US" sz="2400" dirty="0" smtClean="0">
                <a:solidFill>
                  <a:srgbClr val="0070C0"/>
                </a:solidFill>
              </a:rPr>
              <a:t>    through </a:t>
            </a:r>
            <a:r>
              <a:rPr lang="en-US" sz="2400" dirty="0">
                <a:solidFill>
                  <a:srgbClr val="0070C0"/>
                </a:solidFill>
              </a:rPr>
              <a:t>audits and performance reviews</a:t>
            </a:r>
            <a:endParaRPr lang="nl-NL" sz="2400" dirty="0" smtClean="0">
              <a:solidFill>
                <a:srgbClr val="0070C0"/>
              </a:solidFill>
            </a:endParaRPr>
          </a:p>
          <a:p>
            <a:r>
              <a:rPr lang="nl-NL" sz="2400" dirty="0" smtClean="0">
                <a:solidFill>
                  <a:srgbClr val="0070C0"/>
                </a:solidFill>
              </a:rPr>
              <a:t>2. accountability for results during the year</a:t>
            </a:r>
          </a:p>
          <a:p>
            <a:r>
              <a:rPr lang="nl-NL" sz="2400" dirty="0" smtClean="0">
                <a:solidFill>
                  <a:srgbClr val="0070C0"/>
                </a:solidFill>
              </a:rPr>
              <a:t>3. educational process, making plans every year.</a:t>
            </a:r>
          </a:p>
          <a:p>
            <a:r>
              <a:rPr lang="nl-NL" sz="2400" dirty="0" smtClean="0">
                <a:solidFill>
                  <a:srgbClr val="0070C0"/>
                </a:solidFill>
              </a:rPr>
              <a:t>4. staff, every year consulting the staff manager of the board</a:t>
            </a:r>
          </a:p>
          <a:p>
            <a:r>
              <a:rPr lang="nl-NL" sz="2400" dirty="0" smtClean="0">
                <a:solidFill>
                  <a:srgbClr val="0070C0"/>
                </a:solidFill>
              </a:rPr>
              <a:t>5  finance, every year a review about results and approval of the       </a:t>
            </a:r>
          </a:p>
          <a:p>
            <a:pPr marL="0" indent="0">
              <a:buNone/>
            </a:pPr>
            <a:r>
              <a:rPr lang="nl-NL" sz="2400" dirty="0">
                <a:solidFill>
                  <a:srgbClr val="0070C0"/>
                </a:solidFill>
              </a:rPr>
              <a:t> </a:t>
            </a:r>
            <a:r>
              <a:rPr lang="nl-NL" sz="2400" dirty="0" smtClean="0">
                <a:solidFill>
                  <a:srgbClr val="0070C0"/>
                </a:solidFill>
              </a:rPr>
              <a:t>      budget for the new year</a:t>
            </a:r>
          </a:p>
          <a:p>
            <a:r>
              <a:rPr lang="nl-NL" sz="2400" dirty="0" smtClean="0">
                <a:solidFill>
                  <a:srgbClr val="0070C0"/>
                </a:solidFill>
              </a:rPr>
              <a:t>6  inflow and outflow of pupils</a:t>
            </a:r>
          </a:p>
          <a:p>
            <a:r>
              <a:rPr lang="nl-NL" sz="2400" dirty="0" smtClean="0">
                <a:solidFill>
                  <a:srgbClr val="0070C0"/>
                </a:solidFill>
              </a:rPr>
              <a:t>7. satisfaction of parents and pupils</a:t>
            </a:r>
            <a:endParaRPr lang="nl-NL" sz="2400" dirty="0">
              <a:solidFill>
                <a:srgbClr val="0070C0"/>
              </a:solidFill>
            </a:endParaRPr>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
        <p:nvSpPr>
          <p:cNvPr id="6" name="AutoShape 4" descr="Gerelateerde afbeel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6" descr="Gerelateerde afbeel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176" name="Picture 8" descr="Gerelateerde afbeeld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0234" y="940592"/>
            <a:ext cx="2142979" cy="21429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6388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4778" y="236215"/>
            <a:ext cx="11790409" cy="1813810"/>
          </a:xfrm>
        </p:spPr>
        <p:txBody>
          <a:bodyPr>
            <a:normAutofit fontScale="90000"/>
          </a:bodyPr>
          <a:lstStyle/>
          <a:p>
            <a:r>
              <a:rPr lang="nl-NL" dirty="0" smtClean="0">
                <a:solidFill>
                  <a:srgbClr val="C00000"/>
                </a:solidFill>
              </a:rPr>
              <a:t/>
            </a:r>
            <a:br>
              <a:rPr lang="nl-NL" dirty="0" smtClean="0">
                <a:solidFill>
                  <a:srgbClr val="C00000"/>
                </a:solidFill>
              </a:rPr>
            </a:br>
            <a:r>
              <a:rPr lang="nl-NL" dirty="0">
                <a:solidFill>
                  <a:srgbClr val="C00000"/>
                </a:solidFill>
              </a:rPr>
              <a:t/>
            </a:r>
            <a:br>
              <a:rPr lang="nl-NL" dirty="0">
                <a:solidFill>
                  <a:srgbClr val="C00000"/>
                </a:solidFill>
              </a:rPr>
            </a:br>
            <a:r>
              <a:rPr lang="nl-NL" dirty="0" smtClean="0">
                <a:solidFill>
                  <a:srgbClr val="C00000"/>
                </a:solidFill>
              </a:rPr>
              <a:t/>
            </a:r>
            <a:br>
              <a:rPr lang="nl-NL" dirty="0" smtClean="0">
                <a:solidFill>
                  <a:srgbClr val="C00000"/>
                </a:solidFill>
              </a:rPr>
            </a:br>
            <a:r>
              <a:rPr lang="nl-NL" dirty="0">
                <a:solidFill>
                  <a:srgbClr val="C00000"/>
                </a:solidFill>
              </a:rPr>
              <a:t/>
            </a:r>
            <a:br>
              <a:rPr lang="nl-NL" dirty="0">
                <a:solidFill>
                  <a:srgbClr val="C00000"/>
                </a:solidFill>
              </a:rPr>
            </a:br>
            <a:r>
              <a:rPr lang="nl-NL" dirty="0" smtClean="0">
                <a:solidFill>
                  <a:srgbClr val="C00000"/>
                </a:solidFill>
              </a:rPr>
              <a:t/>
            </a:r>
            <a:br>
              <a:rPr lang="nl-NL" dirty="0" smtClean="0">
                <a:solidFill>
                  <a:srgbClr val="C00000"/>
                </a:solidFill>
              </a:rPr>
            </a:br>
            <a:r>
              <a:rPr lang="nl-NL" dirty="0" smtClean="0">
                <a:solidFill>
                  <a:srgbClr val="C00000"/>
                </a:solidFill>
              </a:rPr>
              <a:t/>
            </a:r>
            <a:br>
              <a:rPr lang="nl-NL" dirty="0" smtClean="0">
                <a:solidFill>
                  <a:srgbClr val="C00000"/>
                </a:solidFill>
              </a:rPr>
            </a:br>
            <a:r>
              <a:rPr lang="nl-NL" dirty="0" smtClean="0">
                <a:solidFill>
                  <a:srgbClr val="C00000"/>
                </a:solidFill>
              </a:rPr>
              <a:t/>
            </a:r>
            <a:br>
              <a:rPr lang="nl-NL" dirty="0" smtClean="0">
                <a:solidFill>
                  <a:srgbClr val="C00000"/>
                </a:solidFill>
              </a:rPr>
            </a:br>
            <a:r>
              <a:rPr lang="nl-NL" sz="1800" dirty="0" smtClean="0"/>
              <a:t/>
            </a:r>
            <a:br>
              <a:rPr lang="nl-NL" sz="1800" dirty="0" smtClean="0"/>
            </a:br>
            <a:endParaRPr lang="nl-NL" sz="1800" dirty="0"/>
          </a:p>
        </p:txBody>
      </p:sp>
      <p:sp>
        <p:nvSpPr>
          <p:cNvPr id="3" name="Ondertitel 2"/>
          <p:cNvSpPr>
            <a:spLocks noGrp="1"/>
          </p:cNvSpPr>
          <p:nvPr>
            <p:ph type="subTitle" idx="1"/>
          </p:nvPr>
        </p:nvSpPr>
        <p:spPr>
          <a:xfrm>
            <a:off x="295616" y="3589958"/>
            <a:ext cx="11061654" cy="2916621"/>
          </a:xfrm>
        </p:spPr>
        <p:txBody>
          <a:bodyPr>
            <a:noAutofit/>
          </a:bodyPr>
          <a:lstStyle/>
          <a:p>
            <a:pPr algn="l"/>
            <a:r>
              <a:rPr lang="nl-NL" sz="4400" i="1" dirty="0" smtClean="0">
                <a:solidFill>
                  <a:srgbClr val="0070C0"/>
                </a:solidFill>
              </a:rPr>
              <a:t>1. annual </a:t>
            </a:r>
            <a:r>
              <a:rPr lang="nl-NL" sz="4000" i="1" dirty="0" smtClean="0">
                <a:solidFill>
                  <a:srgbClr val="0070C0"/>
                </a:solidFill>
              </a:rPr>
              <a:t>resul</a:t>
            </a:r>
            <a:r>
              <a:rPr lang="nl-NL" sz="4400" i="1" dirty="0" smtClean="0">
                <a:solidFill>
                  <a:srgbClr val="0070C0"/>
                </a:solidFill>
              </a:rPr>
              <a:t>ts                                   </a:t>
            </a:r>
          </a:p>
          <a:p>
            <a:pPr algn="l"/>
            <a:r>
              <a:rPr lang="nl-NL" sz="4400" i="1" dirty="0" smtClean="0">
                <a:solidFill>
                  <a:srgbClr val="0070C0"/>
                </a:solidFill>
              </a:rPr>
              <a:t>2. </a:t>
            </a:r>
            <a:r>
              <a:rPr lang="nl-NL" sz="4000" i="1" dirty="0">
                <a:solidFill>
                  <a:srgbClr val="0070C0"/>
                </a:solidFill>
              </a:rPr>
              <a:t>o</a:t>
            </a:r>
            <a:r>
              <a:rPr lang="nl-NL" sz="4000" i="1" dirty="0" smtClean="0">
                <a:solidFill>
                  <a:srgbClr val="0070C0"/>
                </a:solidFill>
              </a:rPr>
              <a:t>nce in two years a </a:t>
            </a:r>
            <a:r>
              <a:rPr lang="en-US" sz="4000" i="1" dirty="0" smtClean="0">
                <a:solidFill>
                  <a:srgbClr val="0070C0"/>
                </a:solidFill>
              </a:rPr>
              <a:t/>
            </a:r>
            <a:br>
              <a:rPr lang="en-US" sz="4000" i="1" dirty="0" smtClean="0">
                <a:solidFill>
                  <a:srgbClr val="0070C0"/>
                </a:solidFill>
              </a:rPr>
            </a:br>
            <a:r>
              <a:rPr lang="en-US" sz="4000" i="1" dirty="0" smtClean="0">
                <a:solidFill>
                  <a:srgbClr val="0070C0"/>
                </a:solidFill>
              </a:rPr>
              <a:t>    research </a:t>
            </a:r>
            <a:r>
              <a:rPr lang="en-US" sz="4000" i="1" dirty="0">
                <a:solidFill>
                  <a:srgbClr val="0070C0"/>
                </a:solidFill>
              </a:rPr>
              <a:t>on safety, </a:t>
            </a:r>
            <a:r>
              <a:rPr lang="en-US" sz="4000" i="1" dirty="0" smtClean="0">
                <a:solidFill>
                  <a:srgbClr val="0070C0"/>
                </a:solidFill>
              </a:rPr>
              <a:t>education </a:t>
            </a:r>
          </a:p>
          <a:p>
            <a:pPr algn="l"/>
            <a:r>
              <a:rPr lang="en-US" sz="4000" i="1" dirty="0">
                <a:solidFill>
                  <a:srgbClr val="0070C0"/>
                </a:solidFill>
              </a:rPr>
              <a:t> </a:t>
            </a:r>
            <a:r>
              <a:rPr lang="en-US" sz="4000" i="1" dirty="0" smtClean="0">
                <a:solidFill>
                  <a:srgbClr val="0070C0"/>
                </a:solidFill>
              </a:rPr>
              <a:t>   and leadership</a:t>
            </a:r>
            <a:endParaRPr lang="nl-NL" sz="4000" i="1" dirty="0">
              <a:solidFill>
                <a:srgbClr val="0070C0"/>
              </a:solidFill>
            </a:endParaRPr>
          </a:p>
        </p:txBody>
      </p:sp>
      <p:pic>
        <p:nvPicPr>
          <p:cNvPr id="14338" name="Picture 2" descr="Afbeeldingsresultaat voor afbeelding tevredenheid ouders en kinder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9014" y="1632422"/>
            <a:ext cx="2857500" cy="24288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hthoek 5"/>
          <p:cNvSpPr/>
          <p:nvPr/>
        </p:nvSpPr>
        <p:spPr>
          <a:xfrm>
            <a:off x="645024" y="789177"/>
            <a:ext cx="10712246" cy="707886"/>
          </a:xfrm>
          <a:prstGeom prst="rect">
            <a:avLst/>
          </a:prstGeom>
        </p:spPr>
        <p:txBody>
          <a:bodyPr wrap="square">
            <a:spAutoFit/>
          </a:bodyPr>
          <a:lstStyle/>
          <a:p>
            <a:r>
              <a:rPr lang="nl-NL" sz="4000" b="1" dirty="0">
                <a:solidFill>
                  <a:srgbClr val="C00000"/>
                </a:solidFill>
                <a:ea typeface="+mj-ea"/>
                <a:cs typeface="+mj-cs"/>
              </a:rPr>
              <a:t>Accountability to </a:t>
            </a:r>
            <a:r>
              <a:rPr lang="nl-NL" sz="4000" b="1" dirty="0" smtClean="0">
                <a:solidFill>
                  <a:srgbClr val="C00000"/>
                </a:solidFill>
                <a:ea typeface="+mj-ea"/>
                <a:cs typeface="+mj-cs"/>
              </a:rPr>
              <a:t>parents </a:t>
            </a:r>
            <a:r>
              <a:rPr lang="nl-NL" sz="4000" b="1" dirty="0">
                <a:solidFill>
                  <a:srgbClr val="C00000"/>
                </a:solidFill>
                <a:ea typeface="+mj-ea"/>
                <a:cs typeface="+mj-cs"/>
              </a:rPr>
              <a:t>and  pupils</a:t>
            </a:r>
            <a:endParaRPr lang="nl-NL" sz="4000" b="1" dirty="0"/>
          </a:p>
        </p:txBody>
      </p:sp>
    </p:spTree>
    <p:extLst>
      <p:ext uri="{BB962C8B-B14F-4D97-AF65-F5344CB8AC3E}">
        <p14:creationId xmlns:p14="http://schemas.microsoft.com/office/powerpoint/2010/main" xmlns="" val="4232271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7800" y="226579"/>
            <a:ext cx="10515600" cy="1325563"/>
          </a:xfrm>
        </p:spPr>
        <p:txBody>
          <a:bodyPr>
            <a:normAutofit/>
          </a:bodyPr>
          <a:lstStyle/>
          <a:p>
            <a:r>
              <a:rPr lang="nl-NL" sz="6000" dirty="0" smtClean="0">
                <a:solidFill>
                  <a:srgbClr val="0070C0"/>
                </a:solidFill>
              </a:rPr>
              <a:t>selfregulation</a:t>
            </a:r>
            <a:endParaRPr lang="nl-NL" sz="6000" dirty="0">
              <a:solidFill>
                <a:srgbClr val="0070C0"/>
              </a:solidFill>
            </a:endParaRPr>
          </a:p>
        </p:txBody>
      </p:sp>
      <p:sp>
        <p:nvSpPr>
          <p:cNvPr id="3" name="Tijdelijke aanduiding voor inhoud 2"/>
          <p:cNvSpPr>
            <a:spLocks noGrp="1"/>
          </p:cNvSpPr>
          <p:nvPr>
            <p:ph idx="1"/>
          </p:nvPr>
        </p:nvSpPr>
        <p:spPr>
          <a:xfrm>
            <a:off x="423898" y="3199090"/>
            <a:ext cx="9418691" cy="2908093"/>
          </a:xfrm>
        </p:spPr>
        <p:txBody>
          <a:bodyPr>
            <a:normAutofit/>
          </a:bodyPr>
          <a:lstStyle/>
          <a:p>
            <a:r>
              <a:rPr lang="nl-NL" sz="2800" i="1" dirty="0" smtClean="0">
                <a:solidFill>
                  <a:srgbClr val="0070C0"/>
                </a:solidFill>
              </a:rPr>
              <a:t>1. ask feedback to the pupils and their parents, </a:t>
            </a:r>
          </a:p>
          <a:p>
            <a:pPr marL="0" indent="0">
              <a:buNone/>
            </a:pPr>
            <a:r>
              <a:rPr lang="nl-NL" sz="2800" i="1" dirty="0">
                <a:solidFill>
                  <a:srgbClr val="0070C0"/>
                </a:solidFill>
              </a:rPr>
              <a:t> </a:t>
            </a:r>
            <a:r>
              <a:rPr lang="nl-NL" sz="2800" i="1" dirty="0" smtClean="0">
                <a:solidFill>
                  <a:srgbClr val="0070C0"/>
                </a:solidFill>
              </a:rPr>
              <a:t>      with a special program</a:t>
            </a:r>
          </a:p>
          <a:p>
            <a:r>
              <a:rPr lang="nl-NL" sz="2800" i="1" dirty="0" smtClean="0">
                <a:solidFill>
                  <a:srgbClr val="0070C0"/>
                </a:solidFill>
              </a:rPr>
              <a:t>2. analyse the results and make plans for progressing</a:t>
            </a:r>
          </a:p>
          <a:p>
            <a:r>
              <a:rPr lang="nl-NL" sz="2800" i="1" dirty="0" smtClean="0">
                <a:solidFill>
                  <a:srgbClr val="0070C0"/>
                </a:solidFill>
              </a:rPr>
              <a:t>3. research of the practice and </a:t>
            </a:r>
            <a:r>
              <a:rPr lang="nl-NL" sz="2800" i="1" dirty="0" err="1" smtClean="0">
                <a:solidFill>
                  <a:srgbClr val="0070C0"/>
                </a:solidFill>
              </a:rPr>
              <a:t>scientific</a:t>
            </a:r>
            <a:r>
              <a:rPr lang="nl-NL" sz="2800" i="1" dirty="0" smtClean="0">
                <a:solidFill>
                  <a:srgbClr val="0070C0"/>
                </a:solidFill>
              </a:rPr>
              <a:t> support</a:t>
            </a:r>
          </a:p>
          <a:p>
            <a:r>
              <a:rPr lang="nl-NL" sz="2800" i="1" dirty="0" smtClean="0">
                <a:solidFill>
                  <a:srgbClr val="0070C0"/>
                </a:solidFill>
              </a:rPr>
              <a:t>4. performance reviews</a:t>
            </a:r>
            <a:endParaRPr lang="nl-NL" sz="2800" i="1" dirty="0">
              <a:solidFill>
                <a:srgbClr val="0070C0"/>
              </a:solidFill>
            </a:endParaRPr>
          </a:p>
          <a:p>
            <a:endParaRPr lang="nl-NL" dirty="0"/>
          </a:p>
        </p:txBody>
      </p:sp>
      <p:pic>
        <p:nvPicPr>
          <p:cNvPr id="13314" name="Picture 2" descr="Een chronometer timer toont de woorden tijd voor Feedback vragen om adviezen, opmerkingen, reacties, criticu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57294" y="174882"/>
            <a:ext cx="2748412" cy="2754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772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0834"/>
            <a:ext cx="7590971" cy="2770908"/>
          </a:xfrm>
        </p:spPr>
        <p:txBody>
          <a:bodyPr>
            <a:normAutofit/>
          </a:bodyPr>
          <a:lstStyle/>
          <a:p>
            <a:r>
              <a:rPr lang="nl-NL" sz="6700" b="1" i="1" dirty="0" smtClean="0">
                <a:solidFill>
                  <a:srgbClr val="0070C0"/>
                </a:solidFill>
              </a:rPr>
              <a:t>Accountability ,</a:t>
            </a:r>
            <a:r>
              <a:rPr lang="nl-NL" dirty="0" smtClean="0"/>
              <a:t> </a:t>
            </a:r>
            <a:br>
              <a:rPr lang="nl-NL" dirty="0" smtClean="0"/>
            </a:br>
            <a:endParaRPr lang="nl-NL" dirty="0"/>
          </a:p>
        </p:txBody>
      </p:sp>
      <p:sp>
        <p:nvSpPr>
          <p:cNvPr id="3" name="Ondertitel 2"/>
          <p:cNvSpPr>
            <a:spLocks noGrp="1"/>
          </p:cNvSpPr>
          <p:nvPr>
            <p:ph type="subTitle" idx="1"/>
          </p:nvPr>
        </p:nvSpPr>
        <p:spPr>
          <a:xfrm>
            <a:off x="1524000" y="4564743"/>
            <a:ext cx="8113486" cy="838200"/>
          </a:xfrm>
        </p:spPr>
        <p:txBody>
          <a:bodyPr>
            <a:normAutofit fontScale="92500" lnSpcReduction="20000"/>
          </a:bodyPr>
          <a:lstStyle/>
          <a:p>
            <a:r>
              <a:rPr lang="nl-NL" sz="6000" i="1" dirty="0" smtClean="0">
                <a:solidFill>
                  <a:srgbClr val="0070C0"/>
                </a:solidFill>
              </a:rPr>
              <a:t>sharing results</a:t>
            </a:r>
          </a:p>
          <a:p>
            <a:endParaRPr lang="nl-NL" sz="6000" dirty="0" smtClean="0"/>
          </a:p>
          <a:p>
            <a:endParaRPr lang="nl-NL" sz="6000" dirty="0"/>
          </a:p>
        </p:txBody>
      </p:sp>
      <p:pic>
        <p:nvPicPr>
          <p:cNvPr id="6148" name="Picture 4" descr="Afbeeldingsresultaat voor verantwoording van kwalitei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6058" y="1973942"/>
            <a:ext cx="9434286" cy="17667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433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i="1" dirty="0" smtClean="0">
                <a:solidFill>
                  <a:srgbClr val="0070C0"/>
                </a:solidFill>
              </a:rPr>
              <a:t>Different stakeholders:</a:t>
            </a:r>
            <a:endParaRPr lang="nl-NL" sz="6000" i="1" dirty="0">
              <a:solidFill>
                <a:srgbClr val="0070C0"/>
              </a:solidFill>
            </a:endParaRPr>
          </a:p>
        </p:txBody>
      </p:sp>
      <p:sp>
        <p:nvSpPr>
          <p:cNvPr id="3" name="Tijdelijke aanduiding voor inhoud 2"/>
          <p:cNvSpPr>
            <a:spLocks noGrp="1"/>
          </p:cNvSpPr>
          <p:nvPr>
            <p:ph idx="1"/>
          </p:nvPr>
        </p:nvSpPr>
        <p:spPr>
          <a:xfrm>
            <a:off x="449942" y="4419497"/>
            <a:ext cx="6895237" cy="2171159"/>
          </a:xfrm>
        </p:spPr>
        <p:txBody>
          <a:bodyPr>
            <a:normAutofit fontScale="85000" lnSpcReduction="10000"/>
          </a:bodyPr>
          <a:lstStyle/>
          <a:p>
            <a:r>
              <a:rPr lang="nl-NL" sz="4400" dirty="0" smtClean="0">
                <a:solidFill>
                  <a:srgbClr val="C00000"/>
                </a:solidFill>
              </a:rPr>
              <a:t>1. Inspectorate of </a:t>
            </a:r>
            <a:r>
              <a:rPr lang="nl-NL" sz="4400" dirty="0" err="1" smtClean="0">
                <a:solidFill>
                  <a:srgbClr val="C00000"/>
                </a:solidFill>
              </a:rPr>
              <a:t>Education</a:t>
            </a:r>
            <a:endParaRPr lang="nl-NL" sz="4400" dirty="0" smtClean="0">
              <a:solidFill>
                <a:srgbClr val="C00000"/>
              </a:solidFill>
            </a:endParaRPr>
          </a:p>
          <a:p>
            <a:r>
              <a:rPr lang="nl-NL" sz="4400" dirty="0" smtClean="0">
                <a:solidFill>
                  <a:srgbClr val="C00000"/>
                </a:solidFill>
              </a:rPr>
              <a:t>2. Board of Directions</a:t>
            </a:r>
          </a:p>
          <a:p>
            <a:r>
              <a:rPr lang="nl-NL" sz="4400" dirty="0" smtClean="0">
                <a:solidFill>
                  <a:srgbClr val="C00000"/>
                </a:solidFill>
              </a:rPr>
              <a:t>3. Parents</a:t>
            </a:r>
          </a:p>
          <a:p>
            <a:endParaRPr lang="nl-NL" sz="4400" dirty="0" smtClean="0">
              <a:solidFill>
                <a:srgbClr val="C00000"/>
              </a:solidFill>
            </a:endParaRPr>
          </a:p>
        </p:txBody>
      </p:sp>
      <p:pic>
        <p:nvPicPr>
          <p:cNvPr id="8194" name="Picture 2" descr="Afbeeldingsresultaat voor afbeelding verschillende stakeholde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75668" y="1589087"/>
            <a:ext cx="4712772" cy="24933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880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fbeeldingsresultaat voor afbeelding inspecteur omderwij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8914" y="0"/>
            <a:ext cx="4499429" cy="164025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Afbeeldingsresultaat voor afbeelding inspecteur onderwij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8480" y="2405648"/>
            <a:ext cx="9323176" cy="44523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kstvak 1"/>
          <p:cNvSpPr txBox="1"/>
          <p:nvPr/>
        </p:nvSpPr>
        <p:spPr>
          <a:xfrm>
            <a:off x="725714" y="1838287"/>
            <a:ext cx="8592458" cy="523220"/>
          </a:xfrm>
          <a:prstGeom prst="rect">
            <a:avLst/>
          </a:prstGeom>
          <a:noFill/>
        </p:spPr>
        <p:txBody>
          <a:bodyPr wrap="square" rtlCol="0">
            <a:spAutoFit/>
          </a:bodyPr>
          <a:lstStyle/>
          <a:p>
            <a:pPr algn="ctr"/>
            <a:r>
              <a:rPr lang="nl-NL" sz="2800" b="1" dirty="0" smtClean="0">
                <a:latin typeface="Verdana" panose="020B0604030504040204" pitchFamily="34" charset="0"/>
                <a:ea typeface="Verdana" panose="020B0604030504040204" pitchFamily="34" charset="0"/>
                <a:cs typeface="Verdana" panose="020B0604030504040204" pitchFamily="34" charset="0"/>
              </a:rPr>
              <a:t>Inspectorate of Education</a:t>
            </a:r>
            <a:endParaRPr lang="nl-NL"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773442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113" y="378008"/>
            <a:ext cx="9408887" cy="2147478"/>
          </a:xfrm>
        </p:spPr>
        <p:txBody>
          <a:bodyPr>
            <a:normAutofit fontScale="90000"/>
          </a:bodyPr>
          <a:lstStyle/>
          <a:p>
            <a:r>
              <a:rPr lang="en-US" sz="2700" b="1" dirty="0" smtClean="0">
                <a:solidFill>
                  <a:srgbClr val="92D050"/>
                </a:solidFill>
              </a:rPr>
              <a:t>Accountability </a:t>
            </a:r>
            <a:r>
              <a:rPr lang="en-US" sz="2700" b="1" dirty="0">
                <a:solidFill>
                  <a:srgbClr val="92D050"/>
                </a:solidFill>
              </a:rPr>
              <a:t>of the results to the superintendent of Education</a:t>
            </a:r>
            <a:r>
              <a:rPr lang="nl-NL" dirty="0">
                <a:solidFill>
                  <a:srgbClr val="92D050"/>
                </a:solidFill>
              </a:rPr>
              <a:t/>
            </a:r>
            <a:br>
              <a:rPr lang="nl-NL" dirty="0">
                <a:solidFill>
                  <a:srgbClr val="92D050"/>
                </a:solidFill>
              </a:rPr>
            </a:br>
            <a:r>
              <a:rPr lang="nl-NL" dirty="0" smtClean="0"/>
              <a:t/>
            </a:r>
            <a:br>
              <a:rPr lang="nl-NL" dirty="0" smtClean="0"/>
            </a:br>
            <a:r>
              <a:rPr lang="nl-NL" sz="2400" dirty="0" smtClean="0">
                <a:hlinkClick r:id="rId2"/>
              </a:rPr>
              <a:t>https://www.scholenopdekaart.nl/basisscholen/11979/Rooms-Katholieke-Basisschool-t</a:t>
            </a:r>
            <a:br>
              <a:rPr lang="nl-NL" sz="2400" dirty="0" smtClean="0">
                <a:hlinkClick r:id="rId2"/>
              </a:rPr>
            </a:br>
            <a:r>
              <a:rPr lang="nl-NL" sz="2400" dirty="0" smtClean="0">
                <a:hlinkClick r:id="rId2"/>
              </a:rPr>
              <a:t>Schrijverke?postcode=5237ne&amp;presentatie=1&amp;sortering=2</a:t>
            </a:r>
            <a:r>
              <a:rPr lang="nl-NL" sz="2400" dirty="0" smtClean="0"/>
              <a:t/>
            </a:r>
            <a:br>
              <a:rPr lang="nl-NL" sz="2400" dirty="0" smtClean="0"/>
            </a:br>
            <a:r>
              <a:rPr lang="nl-NL" sz="2400" dirty="0" smtClean="0"/>
              <a:t/>
            </a:r>
            <a:br>
              <a:rPr lang="nl-NL" sz="2400" dirty="0" smtClean="0"/>
            </a:br>
            <a:endParaRPr lang="nl-NL" sz="2400" dirty="0"/>
          </a:p>
        </p:txBody>
      </p:sp>
      <p:sp>
        <p:nvSpPr>
          <p:cNvPr id="8" name="AutoShape 10" descr="Verplichte eindtoets basisonderwijs in mei"/>
          <p:cNvSpPr>
            <a:spLocks noGrp="1" noChangeAspect="1" noChangeArrowheads="1"/>
          </p:cNvSpPr>
          <p:nvPr>
            <p:ph idx="1"/>
          </p:nvPr>
        </p:nvSpPr>
        <p:spPr bwMode="auto">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smtClean="0"/>
          </a:p>
          <a:p>
            <a:endParaRPr lang="nl-NL" dirty="0"/>
          </a:p>
        </p:txBody>
      </p:sp>
      <p:pic>
        <p:nvPicPr>
          <p:cNvPr id="10" name="Afbeelding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9929" y="2969371"/>
            <a:ext cx="5023072" cy="2839748"/>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9336" y="2979161"/>
            <a:ext cx="3841571" cy="2829958"/>
          </a:xfrm>
          <a:prstGeom prst="rect">
            <a:avLst/>
          </a:prstGeom>
        </p:spPr>
      </p:pic>
    </p:spTree>
    <p:extLst>
      <p:ext uri="{BB962C8B-B14F-4D97-AF65-F5344CB8AC3E}">
        <p14:creationId xmlns:p14="http://schemas.microsoft.com/office/powerpoint/2010/main" xmlns="" val="212037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1200" y="1380642"/>
            <a:ext cx="8813424" cy="4147495"/>
          </a:xfrm>
          <a:prstGeom prst="rect">
            <a:avLst/>
          </a:prstGeom>
        </p:spPr>
      </p:pic>
    </p:spTree>
    <p:extLst>
      <p:ext uri="{BB962C8B-B14F-4D97-AF65-F5344CB8AC3E}">
        <p14:creationId xmlns:p14="http://schemas.microsoft.com/office/powerpoint/2010/main" xmlns="" val="4277971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6343" y="0"/>
            <a:ext cx="8795657" cy="2105891"/>
          </a:xfrm>
        </p:spPr>
        <p:txBody>
          <a:bodyPr>
            <a:normAutofit/>
          </a:bodyPr>
          <a:lstStyle/>
          <a:p>
            <a:pPr algn="l"/>
            <a:r>
              <a:rPr lang="nl-NL" sz="4800" dirty="0" smtClean="0"/>
              <a:t>valuation report of inspection, </a:t>
            </a:r>
            <a:br>
              <a:rPr lang="nl-NL" sz="4800" dirty="0" smtClean="0"/>
            </a:br>
            <a:r>
              <a:rPr lang="nl-NL" sz="4800" dirty="0" smtClean="0"/>
              <a:t>once every 4 years</a:t>
            </a:r>
            <a:r>
              <a:rPr lang="nl-NL" dirty="0" smtClean="0"/>
              <a:t> </a:t>
            </a:r>
            <a:endParaRPr lang="nl-NL" dirty="0"/>
          </a:p>
        </p:txBody>
      </p:sp>
      <p:sp>
        <p:nvSpPr>
          <p:cNvPr id="3" name="Ondertitel 2"/>
          <p:cNvSpPr>
            <a:spLocks noGrp="1"/>
          </p:cNvSpPr>
          <p:nvPr>
            <p:ph type="subTitle" idx="1"/>
          </p:nvPr>
        </p:nvSpPr>
        <p:spPr>
          <a:xfrm>
            <a:off x="4909911" y="2179694"/>
            <a:ext cx="4977411" cy="7738689"/>
          </a:xfrm>
        </p:spPr>
        <p:txBody>
          <a:bodyPr>
            <a:normAutofit/>
          </a:bodyPr>
          <a:lstStyle/>
          <a:p>
            <a:pPr algn="l"/>
            <a:r>
              <a:rPr lang="en-US" sz="3600" u="sng" dirty="0" smtClean="0"/>
              <a:t>Legend:</a:t>
            </a:r>
            <a:r>
              <a:rPr lang="en-US" sz="3600" dirty="0" smtClean="0"/>
              <a:t> </a:t>
            </a:r>
          </a:p>
          <a:p>
            <a:pPr algn="l"/>
            <a:r>
              <a:rPr lang="en-US" sz="3600" dirty="0" smtClean="0"/>
              <a:t>1. worse</a:t>
            </a:r>
          </a:p>
          <a:p>
            <a:pPr algn="l"/>
            <a:r>
              <a:rPr lang="en-US" sz="3600" dirty="0" smtClean="0"/>
              <a:t>2</a:t>
            </a:r>
            <a:r>
              <a:rPr lang="en-US" sz="3600" dirty="0"/>
              <a:t>. inadequate </a:t>
            </a:r>
          </a:p>
          <a:p>
            <a:pPr algn="l"/>
            <a:r>
              <a:rPr lang="en-US" sz="3600" dirty="0" smtClean="0"/>
              <a:t>3</a:t>
            </a:r>
            <a:r>
              <a:rPr lang="en-US" sz="3600" dirty="0"/>
              <a:t>. sufficient </a:t>
            </a:r>
          </a:p>
          <a:p>
            <a:pPr algn="l"/>
            <a:r>
              <a:rPr lang="en-US" sz="3600" dirty="0" smtClean="0"/>
              <a:t>4</a:t>
            </a:r>
            <a:r>
              <a:rPr lang="en-US" sz="3600" dirty="0"/>
              <a:t>. g</a:t>
            </a:r>
            <a:r>
              <a:rPr lang="en-US" sz="3600" dirty="0" smtClean="0"/>
              <a:t>ood</a:t>
            </a:r>
          </a:p>
          <a:p>
            <a:r>
              <a:rPr lang="en-US" sz="3600" dirty="0" smtClean="0"/>
              <a:t>             </a:t>
            </a:r>
            <a:endParaRPr lang="nl-NL" sz="3600" dirty="0"/>
          </a:p>
        </p:txBody>
      </p:sp>
      <p:pic>
        <p:nvPicPr>
          <p:cNvPr id="3074" name="Picture 2" descr="Afbeeldingsresultaat voor beoordeling resultat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396" y="2658284"/>
            <a:ext cx="3314411" cy="3506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8958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9"/>
          <p:cNvGraphicFramePr>
            <a:graphicFrameLocks noGrp="1"/>
          </p:cNvGraphicFramePr>
          <p:nvPr>
            <p:ph idx="1"/>
            <p:extLst>
              <p:ext uri="{D42A27DB-BD31-4B8C-83A1-F6EECF244321}">
                <p14:modId xmlns:p14="http://schemas.microsoft.com/office/powerpoint/2010/main" xmlns="" val="1737678518"/>
              </p:ext>
            </p:extLst>
          </p:nvPr>
        </p:nvGraphicFramePr>
        <p:xfrm>
          <a:off x="385620" y="3320803"/>
          <a:ext cx="9063179" cy="2617587"/>
        </p:xfrm>
        <a:graphic>
          <a:graphicData uri="http://schemas.openxmlformats.org/drawingml/2006/table">
            <a:tbl>
              <a:tblPr firstRow="1" bandRow="1">
                <a:tableStyleId>{5C22544A-7EE6-4342-B048-85BDC9FD1C3A}</a:tableStyleId>
              </a:tblPr>
              <a:tblGrid>
                <a:gridCol w="3548439">
                  <a:extLst>
                    <a:ext uri="{9D8B030D-6E8A-4147-A177-3AD203B41FA5}">
                      <a16:colId xmlns="" xmlns:a16="http://schemas.microsoft.com/office/drawing/2014/main" val="20000"/>
                    </a:ext>
                  </a:extLst>
                </a:gridCol>
                <a:gridCol w="1419785">
                  <a:extLst>
                    <a:ext uri="{9D8B030D-6E8A-4147-A177-3AD203B41FA5}">
                      <a16:colId xmlns="" xmlns:a16="http://schemas.microsoft.com/office/drawing/2014/main" val="20001"/>
                    </a:ext>
                  </a:extLst>
                </a:gridCol>
                <a:gridCol w="1360003">
                  <a:extLst>
                    <a:ext uri="{9D8B030D-6E8A-4147-A177-3AD203B41FA5}">
                      <a16:colId xmlns="" xmlns:a16="http://schemas.microsoft.com/office/drawing/2014/main" val="20002"/>
                    </a:ext>
                  </a:extLst>
                </a:gridCol>
                <a:gridCol w="1345058">
                  <a:extLst>
                    <a:ext uri="{9D8B030D-6E8A-4147-A177-3AD203B41FA5}">
                      <a16:colId xmlns="" xmlns:a16="http://schemas.microsoft.com/office/drawing/2014/main" val="20003"/>
                    </a:ext>
                  </a:extLst>
                </a:gridCol>
                <a:gridCol w="1389894">
                  <a:extLst>
                    <a:ext uri="{9D8B030D-6E8A-4147-A177-3AD203B41FA5}">
                      <a16:colId xmlns="" xmlns:a16="http://schemas.microsoft.com/office/drawing/2014/main" val="20004"/>
                    </a:ext>
                  </a:extLst>
                </a:gridCol>
              </a:tblGrid>
              <a:tr h="453507">
                <a:tc>
                  <a:txBody>
                    <a:bodyPr/>
                    <a:lstStyle/>
                    <a:p>
                      <a:r>
                        <a:rPr lang="nl-NL" sz="2000" dirty="0" smtClean="0">
                          <a:latin typeface="+mn-lt"/>
                          <a:ea typeface="Verdana" panose="020B0604030504040204" pitchFamily="34" charset="0"/>
                          <a:cs typeface="Verdana" panose="020B0604030504040204" pitchFamily="34" charset="0"/>
                        </a:rPr>
                        <a:t>Results</a:t>
                      </a:r>
                      <a:endParaRPr lang="nl-NL" sz="2000" dirty="0">
                        <a:latin typeface="+mn-lt"/>
                        <a:ea typeface="Verdana" panose="020B0604030504040204" pitchFamily="34" charset="0"/>
                        <a:cs typeface="Verdana" panose="020B0604030504040204" pitchFamily="34" charset="0"/>
                      </a:endParaRPr>
                    </a:p>
                  </a:txBody>
                  <a:tcPr/>
                </a:tc>
                <a:tc>
                  <a:txBody>
                    <a:bodyPr/>
                    <a:lstStyle/>
                    <a:p>
                      <a:r>
                        <a:rPr lang="nl-NL" dirty="0" smtClean="0"/>
                        <a:t>1</a:t>
                      </a:r>
                      <a:endParaRPr lang="nl-NL" dirty="0"/>
                    </a:p>
                  </a:txBody>
                  <a:tcPr/>
                </a:tc>
                <a:tc>
                  <a:txBody>
                    <a:bodyPr/>
                    <a:lstStyle/>
                    <a:p>
                      <a:r>
                        <a:rPr lang="nl-NL" dirty="0" smtClean="0"/>
                        <a:t>2</a:t>
                      </a:r>
                      <a:endParaRPr lang="nl-NL" dirty="0"/>
                    </a:p>
                  </a:txBody>
                  <a:tcPr/>
                </a:tc>
                <a:tc>
                  <a:txBody>
                    <a:bodyPr/>
                    <a:lstStyle/>
                    <a:p>
                      <a:r>
                        <a:rPr lang="nl-NL" dirty="0" smtClean="0"/>
                        <a:t>3</a:t>
                      </a:r>
                      <a:endParaRPr lang="nl-NL" dirty="0"/>
                    </a:p>
                  </a:txBody>
                  <a:tcPr/>
                </a:tc>
                <a:tc>
                  <a:txBody>
                    <a:bodyPr/>
                    <a:lstStyle/>
                    <a:p>
                      <a:r>
                        <a:rPr lang="nl-NL" dirty="0" smtClean="0"/>
                        <a:t>4</a:t>
                      </a:r>
                      <a:endParaRPr lang="nl-NL" dirty="0"/>
                    </a:p>
                  </a:txBody>
                  <a:tcPr/>
                </a:tc>
                <a:extLst>
                  <a:ext uri="{0D108BD9-81ED-4DB2-BD59-A6C34878D82A}">
                    <a16:rowId xmlns="" xmlns:a16="http://schemas.microsoft.com/office/drawing/2014/main" val="10000"/>
                  </a:ext>
                </a:extLst>
              </a:tr>
              <a:tr h="345244">
                <a:tc>
                  <a:txBody>
                    <a:bodyPr/>
                    <a:lstStyle/>
                    <a:p>
                      <a:r>
                        <a:rPr lang="nl-NL" sz="2000" dirty="0" smtClean="0">
                          <a:latin typeface="+mn-lt"/>
                          <a:ea typeface="Verdana" panose="020B0604030504040204" pitchFamily="34" charset="0"/>
                          <a:cs typeface="Verdana" panose="020B0604030504040204" pitchFamily="34" charset="0"/>
                        </a:rPr>
                        <a:t>results final test</a:t>
                      </a:r>
                      <a:endParaRPr lang="nl-NL" sz="2000" dirty="0">
                        <a:latin typeface="+mn-lt"/>
                        <a:ea typeface="Verdana" panose="020B0604030504040204" pitchFamily="34" charset="0"/>
                        <a:cs typeface="Verdana" panose="020B0604030504040204" pitchFamily="34" charset="0"/>
                      </a:endParaRPr>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1"/>
                  </a:ext>
                </a:extLst>
              </a:tr>
              <a:tr h="979674">
                <a:tc>
                  <a:txBody>
                    <a:bodyPr/>
                    <a:lstStyle/>
                    <a:p>
                      <a:r>
                        <a:rPr lang="nl-NL" sz="2000" dirty="0" smtClean="0">
                          <a:latin typeface="+mn-lt"/>
                          <a:ea typeface="Verdana" panose="020B0604030504040204" pitchFamily="34" charset="0"/>
                          <a:cs typeface="Verdana" panose="020B0604030504040204" pitchFamily="34" charset="0"/>
                        </a:rPr>
                        <a:t>results during the</a:t>
                      </a:r>
                      <a:r>
                        <a:rPr lang="nl-NL" sz="2000" baseline="0" dirty="0" smtClean="0">
                          <a:latin typeface="+mn-lt"/>
                          <a:ea typeface="Verdana" panose="020B0604030504040204" pitchFamily="34" charset="0"/>
                          <a:cs typeface="Verdana" panose="020B0604030504040204" pitchFamily="34" charset="0"/>
                        </a:rPr>
                        <a:t> year, reading, grammar and mathematics</a:t>
                      </a:r>
                      <a:endParaRPr lang="nl-NL" sz="2000" dirty="0">
                        <a:latin typeface="+mn-lt"/>
                        <a:ea typeface="Verdana" panose="020B0604030504040204" pitchFamily="34" charset="0"/>
                        <a:cs typeface="Verdana" panose="020B0604030504040204" pitchFamily="34" charset="0"/>
                      </a:endParaRPr>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2"/>
                  </a:ext>
                </a:extLst>
              </a:tr>
              <a:tr h="345244">
                <a:tc>
                  <a:txBody>
                    <a:bodyPr/>
                    <a:lstStyle/>
                    <a:p>
                      <a:r>
                        <a:rPr lang="nl-NL" sz="2000" dirty="0" smtClean="0">
                          <a:latin typeface="+mn-lt"/>
                          <a:ea typeface="Verdana" panose="020B0604030504040204" pitchFamily="34" charset="0"/>
                          <a:cs typeface="Verdana" panose="020B0604030504040204" pitchFamily="34" charset="0"/>
                        </a:rPr>
                        <a:t>social skills</a:t>
                      </a:r>
                      <a:endParaRPr lang="nl-NL" sz="2000" dirty="0">
                        <a:latin typeface="+mn-lt"/>
                        <a:ea typeface="Verdana" panose="020B0604030504040204" pitchFamily="34" charset="0"/>
                        <a:cs typeface="Verdana" panose="020B0604030504040204" pitchFamily="34" charset="0"/>
                      </a:endParaRPr>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tc>
                  <a:txBody>
                    <a:bodyPr/>
                    <a:lstStyle/>
                    <a:p>
                      <a:endParaRPr lang="nl-NL" dirty="0"/>
                    </a:p>
                  </a:txBody>
                  <a:tcPr/>
                </a:tc>
                <a:extLst>
                  <a:ext uri="{0D108BD9-81ED-4DB2-BD59-A6C34878D82A}">
                    <a16:rowId xmlns="" xmlns:a16="http://schemas.microsoft.com/office/drawing/2014/main" val="10003"/>
                  </a:ext>
                </a:extLst>
              </a:tr>
              <a:tr h="345244">
                <a:tc>
                  <a:txBody>
                    <a:bodyPr/>
                    <a:lstStyle/>
                    <a:p>
                      <a:endParaRPr lang="nl-NL" dirty="0">
                        <a:latin typeface="+mn-lt"/>
                      </a:endParaRP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 xmlns:a16="http://schemas.microsoft.com/office/drawing/2014/main" val="10004"/>
                  </a:ext>
                </a:extLst>
              </a:tr>
            </a:tbl>
          </a:graphicData>
        </a:graphic>
      </p:graphicFrame>
      <p:pic>
        <p:nvPicPr>
          <p:cNvPr id="4100" name="Picture 4" descr="Afbeeldingsresultaat voor resultate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5198" y="0"/>
            <a:ext cx="5010591" cy="33077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6370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xmlns="" val="2621830058"/>
              </p:ext>
            </p:extLst>
          </p:nvPr>
        </p:nvGraphicFramePr>
        <p:xfrm>
          <a:off x="246743" y="3796034"/>
          <a:ext cx="9347201" cy="1371600"/>
        </p:xfrm>
        <a:graphic>
          <a:graphicData uri="http://schemas.openxmlformats.org/drawingml/2006/table">
            <a:tbl>
              <a:tblPr firstRow="1" bandRow="1">
                <a:tableStyleId>{5C22544A-7EE6-4342-B048-85BDC9FD1C3A}</a:tableStyleId>
              </a:tblPr>
              <a:tblGrid>
                <a:gridCol w="4165331">
                  <a:extLst>
                    <a:ext uri="{9D8B030D-6E8A-4147-A177-3AD203B41FA5}">
                      <a16:colId xmlns="" xmlns:a16="http://schemas.microsoft.com/office/drawing/2014/main" val="20000"/>
                    </a:ext>
                  </a:extLst>
                </a:gridCol>
                <a:gridCol w="1301667">
                  <a:extLst>
                    <a:ext uri="{9D8B030D-6E8A-4147-A177-3AD203B41FA5}">
                      <a16:colId xmlns="" xmlns:a16="http://schemas.microsoft.com/office/drawing/2014/main" val="20001"/>
                    </a:ext>
                  </a:extLst>
                </a:gridCol>
                <a:gridCol w="1066127">
                  <a:extLst>
                    <a:ext uri="{9D8B030D-6E8A-4147-A177-3AD203B41FA5}">
                      <a16:colId xmlns="" xmlns:a16="http://schemas.microsoft.com/office/drawing/2014/main" val="20002"/>
                    </a:ext>
                  </a:extLst>
                </a:gridCol>
                <a:gridCol w="944636">
                  <a:extLst>
                    <a:ext uri="{9D8B030D-6E8A-4147-A177-3AD203B41FA5}">
                      <a16:colId xmlns="" xmlns:a16="http://schemas.microsoft.com/office/drawing/2014/main" val="20003"/>
                    </a:ext>
                  </a:extLst>
                </a:gridCol>
                <a:gridCol w="1869440">
                  <a:extLst>
                    <a:ext uri="{9D8B030D-6E8A-4147-A177-3AD203B41FA5}">
                      <a16:colId xmlns="" xmlns:a16="http://schemas.microsoft.com/office/drawing/2014/main" val="20004"/>
                    </a:ext>
                  </a:extLst>
                </a:gridCol>
              </a:tblGrid>
              <a:tr h="0">
                <a:tc>
                  <a:txBody>
                    <a:bodyPr/>
                    <a:lstStyle/>
                    <a:p>
                      <a:r>
                        <a:rPr lang="nl-NL" dirty="0" smtClean="0"/>
                        <a:t>Counseling</a:t>
                      </a:r>
                      <a:endParaRPr lang="nl-NL" dirty="0"/>
                    </a:p>
                  </a:txBody>
                  <a:tcPr/>
                </a:tc>
                <a:tc>
                  <a:txBody>
                    <a:bodyPr/>
                    <a:lstStyle/>
                    <a:p>
                      <a:r>
                        <a:rPr lang="nl-NL" dirty="0" smtClean="0"/>
                        <a:t>1</a:t>
                      </a:r>
                      <a:endParaRPr lang="nl-NL" dirty="0"/>
                    </a:p>
                  </a:txBody>
                  <a:tcPr/>
                </a:tc>
                <a:tc>
                  <a:txBody>
                    <a:bodyPr/>
                    <a:lstStyle/>
                    <a:p>
                      <a:r>
                        <a:rPr lang="nl-NL" dirty="0" smtClean="0"/>
                        <a:t>2</a:t>
                      </a:r>
                      <a:endParaRPr lang="nl-NL" dirty="0"/>
                    </a:p>
                  </a:txBody>
                  <a:tcPr/>
                </a:tc>
                <a:tc>
                  <a:txBody>
                    <a:bodyPr/>
                    <a:lstStyle/>
                    <a:p>
                      <a:r>
                        <a:rPr lang="nl-NL" dirty="0" smtClean="0"/>
                        <a:t>3</a:t>
                      </a:r>
                      <a:endParaRPr lang="nl-NL" dirty="0"/>
                    </a:p>
                  </a:txBody>
                  <a:tcPr/>
                </a:tc>
                <a:tc>
                  <a:txBody>
                    <a:bodyPr/>
                    <a:lstStyle/>
                    <a:p>
                      <a:r>
                        <a:rPr lang="nl-NL" dirty="0" smtClean="0"/>
                        <a:t>4</a:t>
                      </a:r>
                      <a:endParaRPr lang="nl-NL" dirty="0"/>
                    </a:p>
                  </a:txBody>
                  <a:tcPr/>
                </a:tc>
                <a:extLst>
                  <a:ext uri="{0D108BD9-81ED-4DB2-BD59-A6C34878D82A}">
                    <a16:rowId xmlns="" xmlns:a16="http://schemas.microsoft.com/office/drawing/2014/main" val="10000"/>
                  </a:ext>
                </a:extLst>
              </a:tr>
              <a:tr h="0">
                <a:tc>
                  <a:txBody>
                    <a:bodyPr/>
                    <a:lstStyle/>
                    <a:p>
                      <a:r>
                        <a:rPr lang="nl-NL" dirty="0" smtClean="0"/>
                        <a:t>Instrument of tracking the development of pupils</a:t>
                      </a:r>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r>
                        <a:rPr lang="nl-NL" dirty="0" smtClean="0"/>
                        <a:t>x</a:t>
                      </a:r>
                      <a:endParaRPr lang="nl-NL" dirty="0"/>
                    </a:p>
                  </a:txBody>
                  <a:tcPr/>
                </a:tc>
                <a:extLst>
                  <a:ext uri="{0D108BD9-81ED-4DB2-BD59-A6C34878D82A}">
                    <a16:rowId xmlns="" xmlns:a16="http://schemas.microsoft.com/office/drawing/2014/main" val="10001"/>
                  </a:ext>
                </a:extLst>
              </a:tr>
              <a:tr h="0">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 xmlns:a16="http://schemas.microsoft.com/office/drawing/2014/main" val="10002"/>
                  </a:ext>
                </a:extLst>
              </a:tr>
            </a:tbl>
          </a:graphicData>
        </a:graphic>
      </p:graphicFrame>
      <p:pic>
        <p:nvPicPr>
          <p:cNvPr id="9218" name="Picture 2" descr="Afbeeldingsresultaat voor begeleiden ki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6776" y="360218"/>
            <a:ext cx="6667500"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7233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701</TotalTime>
  <Words>252</Words>
  <Application>Microsoft Office PowerPoint</Application>
  <PresentationFormat>Personalizados</PresentationFormat>
  <Paragraphs>99</Paragraphs>
  <Slides>15</Slides>
  <Notes>0</Notes>
  <HiddenSlides>0</HiddenSlides>
  <MMClips>0</MMClips>
  <ScaleCrop>false</ScaleCrop>
  <HeadingPairs>
    <vt:vector size="4" baseType="variant">
      <vt:variant>
        <vt:lpstr>Tema</vt:lpstr>
      </vt:variant>
      <vt:variant>
        <vt:i4>1</vt:i4>
      </vt:variant>
      <vt:variant>
        <vt:lpstr>Títulos dos diapositivos</vt:lpstr>
      </vt:variant>
      <vt:variant>
        <vt:i4>15</vt:i4>
      </vt:variant>
    </vt:vector>
  </HeadingPairs>
  <TitlesOfParts>
    <vt:vector size="16" baseType="lpstr">
      <vt:lpstr>Facet</vt:lpstr>
      <vt:lpstr>Diapositivo 1</vt:lpstr>
      <vt:lpstr>Accountability ,  </vt:lpstr>
      <vt:lpstr>Different stakeholders:</vt:lpstr>
      <vt:lpstr>Diapositivo 4</vt:lpstr>
      <vt:lpstr>Accountability of the results to the superintendent of Education  https://www.scholenopdekaart.nl/basisscholen/11979/Rooms-Katholieke-Basisschool-t Schrijverke?postcode=5237ne&amp;presentatie=1&amp;sortering=2  </vt:lpstr>
      <vt:lpstr>Diapositivo 6</vt:lpstr>
      <vt:lpstr>valuation report of inspection,  once every 4 years </vt:lpstr>
      <vt:lpstr>Diapositivo 8</vt:lpstr>
      <vt:lpstr>Diapositivo 9</vt:lpstr>
      <vt:lpstr>Diapositivo 10</vt:lpstr>
      <vt:lpstr>Diapositivo 11</vt:lpstr>
      <vt:lpstr>In connection to the programmatic enforcement the inspection has added some extra checks on certain legal requirements.  Whether the school may or may not meet these legal requirements is expressed with the score  </vt:lpstr>
      <vt:lpstr>Accountability Board of Directors</vt:lpstr>
      <vt:lpstr>        </vt:lpstr>
      <vt:lpstr>selfregulation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User</cp:lastModifiedBy>
  <cp:revision>51</cp:revision>
  <cp:lastPrinted>2016-12-27T13:35:10Z</cp:lastPrinted>
  <dcterms:created xsi:type="dcterms:W3CDTF">2016-12-27T09:49:25Z</dcterms:created>
  <dcterms:modified xsi:type="dcterms:W3CDTF">2017-01-17T14:19:11Z</dcterms:modified>
</cp:coreProperties>
</file>