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33" Type="http://schemas.openxmlformats.org/officeDocument/2006/relationships/font" Target="fonts/OpenSans-italic.fntdata"/><Relationship Id="rId10" Type="http://schemas.openxmlformats.org/officeDocument/2006/relationships/slide" Target="slides/slide6.xml"/><Relationship Id="rId32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6.png"/><Relationship Id="rId5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 sz="1800">
                <a:solidFill>
                  <a:schemeClr val="accent1"/>
                </a:solidFill>
              </a:rPr>
              <a:t>SELF EVALUATION IN THE ITALIAN SCHOOL SYSTEM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>
                <a:solidFill>
                  <a:schemeClr val="accent3"/>
                </a:solidFill>
              </a:rPr>
              <a:t>Training Event  30 January 2017  - 3 february 2017          Spain - Madrid</a:t>
            </a:r>
          </a:p>
        </p:txBody>
      </p:sp>
      <p:pic>
        <p:nvPicPr>
          <p:cNvPr descr="SNV logo.PN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449" y="1791850"/>
            <a:ext cx="4560200" cy="2036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mnicomprensivo.png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0325"/>
            <a:ext cx="863699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ng_MaSS_logo.png"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9799" y="238625"/>
            <a:ext cx="1102501" cy="81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it" sz="24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Evaluating the results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agella.jpg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475" y="1017800"/>
            <a:ext cx="7399474" cy="364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38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</a:t>
            </a:r>
            <a:r>
              <a:rPr b="1" lang="it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445025"/>
            <a:ext cx="8520600" cy="464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>
                <a:solidFill>
                  <a:schemeClr val="accent3"/>
                </a:solidFill>
              </a:rPr>
              <a:t>The analysis and evaluation of results </a:t>
            </a:r>
            <a:r>
              <a:rPr b="1" lang="it"/>
              <a:t>are very important  because the actions of improvement will be based on the critical points highlighted  in this section</a:t>
            </a:r>
            <a:r>
              <a:rPr b="1" lang="it">
                <a:solidFill>
                  <a:schemeClr val="accent1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it">
                <a:solidFill>
                  <a:schemeClr val="accent3"/>
                </a:solidFill>
              </a:rPr>
              <a:t>In the area of school results some elements have a  special relevance: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b="1" lang="it">
                <a:solidFill>
                  <a:schemeClr val="accent1"/>
                </a:solidFill>
              </a:rPr>
              <a:t>the number of  school drop-outs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b="1" lang="it">
                <a:solidFill>
                  <a:schemeClr val="accent1"/>
                </a:solidFill>
              </a:rPr>
              <a:t>the comparison with other schools operating in the same conditions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b="1" lang="it">
                <a:solidFill>
                  <a:schemeClr val="accent1"/>
                </a:solidFill>
              </a:rPr>
              <a:t>the students’ success at the end of their studies, in the following training paths and in the work field  (Distance results)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4294967295" type="body"/>
          </p:nvPr>
        </p:nvSpPr>
        <p:spPr>
          <a:xfrm>
            <a:off x="246125" y="320600"/>
            <a:ext cx="8520600" cy="451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Evaluation of processes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accent3"/>
                </a:solidFill>
              </a:rPr>
              <a:t>To analyse and evaluate processes, it is important to consider the quality and quantity of the informations available for the school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3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Pinpoint</a:t>
            </a:r>
            <a:r>
              <a:rPr b="1" lang="it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priorities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accent3"/>
                </a:solidFill>
              </a:rPr>
              <a:t>“General goals that the schools wants to attain on the long term”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iettivi-positivi-1.jpg"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02" y="2612100"/>
            <a:ext cx="2739650" cy="191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>
                <a:solidFill>
                  <a:schemeClr val="accent3"/>
                </a:solidFill>
              </a:rPr>
              <a:t>Defining process aims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152425" y="1192825"/>
            <a:ext cx="8777700" cy="360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</a:rPr>
              <a:t>These are operational </a:t>
            </a:r>
            <a:r>
              <a:rPr lang="it">
                <a:solidFill>
                  <a:schemeClr val="accent1"/>
                </a:solidFill>
              </a:rPr>
              <a:t>objectives  to be achieved on the short term (a school year) and they concern one or more “process areas”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</a:rPr>
              <a:t>The objectives must be a limited number and have to be defined coherently with the context situation and with the available resources 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32099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t"/>
              <a:t>IMPROVEMENT ACTIONS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714561" y="102376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400">
                <a:solidFill>
                  <a:schemeClr val="accent3"/>
                </a:solidFill>
              </a:rPr>
              <a:t>The improvement actions are contained in the </a:t>
            </a:r>
            <a:r>
              <a:rPr b="1" lang="it" sz="2400">
                <a:solidFill>
                  <a:srgbClr val="073763"/>
                </a:solidFill>
              </a:rPr>
              <a:t>Improvement</a:t>
            </a:r>
            <a:r>
              <a:rPr b="1" lang="it" sz="2400">
                <a:solidFill>
                  <a:schemeClr val="accent3"/>
                </a:solidFill>
              </a:rPr>
              <a:t> </a:t>
            </a:r>
            <a:r>
              <a:rPr b="1" lang="it" sz="2400">
                <a:solidFill>
                  <a:srgbClr val="073763"/>
                </a:solidFill>
              </a:rPr>
              <a:t>Plan (PDM), </a:t>
            </a:r>
            <a:r>
              <a:rPr lang="it" sz="2400">
                <a:solidFill>
                  <a:srgbClr val="980000"/>
                </a:solidFill>
              </a:rPr>
              <a:t>a document integrating the </a:t>
            </a:r>
            <a:r>
              <a:rPr b="1" lang="it" sz="2400">
                <a:solidFill>
                  <a:srgbClr val="073763"/>
                </a:solidFill>
              </a:rPr>
              <a:t>Three years Plan for Educational offering (PTOF)</a:t>
            </a:r>
            <a:r>
              <a:rPr lang="it" sz="2400">
                <a:solidFill>
                  <a:srgbClr val="073763"/>
                </a:solidFill>
              </a:rPr>
              <a:t> </a:t>
            </a:r>
            <a:r>
              <a:rPr lang="it" sz="2400">
                <a:solidFill>
                  <a:srgbClr val="980000"/>
                </a:solidFill>
              </a:rPr>
              <a:t>of each school.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3"/>
                </a:solidFill>
              </a:rPr>
              <a:t>Since school year </a:t>
            </a:r>
            <a:r>
              <a:rPr lang="it">
                <a:solidFill>
                  <a:schemeClr val="accent3"/>
                </a:solidFill>
              </a:rPr>
              <a:t> 2015/2016 every school has to produce an improvement plan in order to achieve the goals related to the priorities of the Self Evaluation Report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/>
              <a:t>What is improvement</a:t>
            </a:r>
            <a:r>
              <a:rPr b="1" lang="it"/>
              <a:t>?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43658" y="952696"/>
            <a:ext cx="8520600" cy="3339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>
                <a:solidFill>
                  <a:schemeClr val="accent3"/>
                </a:solidFill>
              </a:rPr>
              <a:t> “Improvement” is the process that the school undertakes in order to: </a:t>
            </a:r>
          </a:p>
          <a:p>
            <a:pPr indent="-381000" lvl="0" marL="457200" rtl="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it" sz="2400">
                <a:solidFill>
                  <a:schemeClr val="accent3"/>
                </a:solidFill>
              </a:rPr>
              <a:t>increase the learning level of the students </a:t>
            </a:r>
          </a:p>
          <a:p>
            <a:pPr indent="-381000" lvl="0" marL="457200" rtl="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it" sz="2400">
                <a:solidFill>
                  <a:schemeClr val="accent3"/>
                </a:solidFill>
              </a:rPr>
              <a:t>the quality of Education Offer</a:t>
            </a:r>
          </a:p>
          <a:p>
            <a:pPr indent="-381000" lvl="0" marL="45720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it" sz="2400">
                <a:solidFill>
                  <a:schemeClr val="accent3"/>
                </a:solidFill>
              </a:rPr>
              <a:t>bring innovation in the learning environment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862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/>
              <a:t>Structure of the Improvement Plan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</a:rPr>
              <a:t>Il PDM prevede le seguenti sezioni: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861934" y="2138909"/>
            <a:ext cx="74202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311700" y="357700"/>
            <a:ext cx="8408700" cy="4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chemeClr val="accent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chemeClr val="accent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chemeClr val="accent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chemeClr val="accent3"/>
              </a:solidFill>
            </a:endParaRPr>
          </a:p>
          <a:p>
            <a:pPr indent="-349250" lvl="0" marL="457200" rtl="0">
              <a:spcBef>
                <a:spcPts val="0"/>
              </a:spcBef>
              <a:buClr>
                <a:schemeClr val="accent3"/>
              </a:buClr>
              <a:buSzPct val="100000"/>
              <a:buChar char="●"/>
            </a:pPr>
            <a:r>
              <a:rPr lang="it" sz="1900">
                <a:solidFill>
                  <a:schemeClr val="accent3"/>
                </a:solidFill>
              </a:rPr>
              <a:t>Reference background and context analysis</a:t>
            </a:r>
            <a:r>
              <a:rPr lang="it" sz="1900">
                <a:solidFill>
                  <a:schemeClr val="accent3"/>
                </a:solidFill>
              </a:rPr>
              <a:t> </a:t>
            </a:r>
          </a:p>
          <a:p>
            <a:pPr indent="-349250" lvl="0" marL="457200" rtl="0">
              <a:spcBef>
                <a:spcPts val="0"/>
              </a:spcBef>
              <a:buClr>
                <a:schemeClr val="accent3"/>
              </a:buClr>
              <a:buSzPct val="100000"/>
              <a:buChar char="●"/>
            </a:pPr>
            <a:r>
              <a:rPr lang="it" sz="1900">
                <a:solidFill>
                  <a:schemeClr val="accent3"/>
                </a:solidFill>
              </a:rPr>
              <a:t>Guidelines of the Improvement Plan referred to the Results area and Processes area </a:t>
            </a:r>
          </a:p>
          <a:p>
            <a:pPr indent="-349250" lvl="0" marL="457200" rtl="0">
              <a:spcBef>
                <a:spcPts val="0"/>
              </a:spcBef>
              <a:buClr>
                <a:schemeClr val="accent3"/>
              </a:buClr>
              <a:buSzPct val="100000"/>
              <a:buChar char="●"/>
            </a:pPr>
            <a:r>
              <a:rPr lang="it" sz="1900">
                <a:solidFill>
                  <a:schemeClr val="accent3"/>
                </a:solidFill>
              </a:rPr>
              <a:t>Analysis of Possibility of action and Impact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chemeClr val="accent3"/>
              </a:solidFill>
            </a:endParaRPr>
          </a:p>
          <a:p>
            <a:pPr indent="-349250" lvl="0" marL="457200" rtl="0">
              <a:spcBef>
                <a:spcPts val="0"/>
              </a:spcBef>
              <a:buClr>
                <a:schemeClr val="accent3"/>
              </a:buClr>
              <a:buSzPct val="100000"/>
              <a:buChar char="●"/>
            </a:pPr>
            <a:r>
              <a:rPr lang="it" sz="1900">
                <a:solidFill>
                  <a:schemeClr val="accent3"/>
                </a:solidFill>
              </a:rPr>
              <a:t>Main strategies of the Plan and indicators of process</a:t>
            </a:r>
          </a:p>
          <a:p>
            <a:pPr indent="-349250" lvl="0" marL="457200">
              <a:spcBef>
                <a:spcPts val="0"/>
              </a:spcBef>
              <a:buClr>
                <a:schemeClr val="accent3"/>
              </a:buClr>
              <a:buSzPct val="100000"/>
              <a:buChar char="●"/>
            </a:pPr>
            <a:r>
              <a:rPr lang="it" sz="1900">
                <a:solidFill>
                  <a:schemeClr val="accent3"/>
                </a:solidFill>
              </a:rPr>
              <a:t>Projects that are coherent with the strategic points of the plan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623400" y="347195"/>
            <a:ext cx="8520600" cy="607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/>
              <a:t>Characteristics of the Improvement Plan (PDM)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218551" y="1017798"/>
            <a:ext cx="8520600" cy="3339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>
                <a:solidFill>
                  <a:schemeClr val="accent3"/>
                </a:solidFill>
              </a:rPr>
              <a:t>A good Improvement Plan must</a:t>
            </a:r>
            <a:r>
              <a:rPr b="1" lang="it">
                <a:solidFill>
                  <a:schemeClr val="accent3"/>
                </a:solidFill>
              </a:rPr>
              <a:t>: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it">
                <a:solidFill>
                  <a:schemeClr val="dk1"/>
                </a:solidFill>
              </a:rPr>
              <a:t>pinpoint  the expected results</a:t>
            </a:r>
            <a:r>
              <a:rPr lang="it">
                <a:solidFill>
                  <a:schemeClr val="dk1"/>
                </a:solidFill>
              </a:rPr>
              <a:t>  and the time span (short term: 1 school year; long term: 2 or 3years)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it">
                <a:solidFill>
                  <a:schemeClr val="dk1"/>
                </a:solidFill>
              </a:rPr>
              <a:t>Establish the actions to be undertaken using indicators that must be observable and measurable in order to allow a periodical monitoring 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</a:pPr>
            <a:r>
              <a:rPr lang="it">
                <a:solidFill>
                  <a:schemeClr val="dk1"/>
                </a:solidFill>
              </a:rPr>
              <a:t>Describe the activities on which actions are to be taken and the subjects that are involved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367307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/>
              <a:t>Revision of the Improvement Plan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288092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3"/>
                </a:solidFill>
              </a:rPr>
              <a:t>The Improvement Plan is strictly connected with the Educational Offering Plan, being part of it</a:t>
            </a:r>
            <a:r>
              <a:rPr lang="it">
                <a:solidFill>
                  <a:schemeClr val="accent3"/>
                </a:solidFill>
              </a:rPr>
              <a:t> 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it">
                <a:solidFill>
                  <a:schemeClr val="accent1"/>
                </a:solidFill>
              </a:rPr>
              <a:t>The Improvement Plan is updated every year after:</a:t>
            </a:r>
          </a:p>
          <a:p>
            <a:pPr indent="-228600" lvl="0" marL="457200" rtl="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Revision of the Self evaluation Report (RAV)</a:t>
            </a:r>
          </a:p>
          <a:p>
            <a:pPr indent="-228600" lvl="0" marL="457200" rtl="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Self evaluation of the school concerning the monitoring of projects included in the Educational Offering Plan</a:t>
            </a:r>
          </a:p>
          <a:p>
            <a:pPr indent="-228600" lvl="0" marL="457200" rtl="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feedback of the results obtained in National Tests about Italian and Mathematics</a:t>
            </a:r>
          </a:p>
          <a:p>
            <a:pPr indent="-228600" lvl="0" marL="45720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Inspection of the  Board of External Evaluation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3853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b="1" lang="it"/>
              <a:t>                     EXTERNAL EVALUATION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3"/>
                </a:solidFill>
              </a:rPr>
              <a:t>The</a:t>
            </a:r>
            <a:r>
              <a:rPr lang="it">
                <a:solidFill>
                  <a:schemeClr val="accent3"/>
                </a:solidFill>
              </a:rPr>
              <a:t>  External Evaluation is oriented towards school Improvement . It is carried on by the Board for External Evaluation</a:t>
            </a:r>
          </a:p>
          <a:p>
            <a:pPr lvl="0">
              <a:spcBef>
                <a:spcPts val="0"/>
              </a:spcBef>
              <a:buNone/>
            </a:pPr>
            <a:r>
              <a:rPr b="1" lang="it">
                <a:solidFill>
                  <a:schemeClr val="accent1"/>
                </a:solidFill>
              </a:rPr>
              <a:t>The Board consists of three</a:t>
            </a:r>
            <a:r>
              <a:rPr b="1" lang="it">
                <a:solidFill>
                  <a:schemeClr val="accent1"/>
                </a:solidFill>
              </a:rPr>
              <a:t> members:</a:t>
            </a:r>
          </a:p>
          <a:p>
            <a:pPr indent="-228600" lvl="0" marL="457200" rtl="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Technical Director of Ministry of Education</a:t>
            </a:r>
          </a:p>
          <a:p>
            <a:pPr indent="-228600" lvl="0" marL="457200" rtl="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Professional operator from the school sector (headteacher or teacher)</a:t>
            </a:r>
          </a:p>
          <a:p>
            <a:pPr indent="-228600" lvl="0" marL="45720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Expert coming from outside the school sector with experience in social and evaluation research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4294967295" type="body"/>
          </p:nvPr>
        </p:nvSpPr>
        <p:spPr>
          <a:xfrm>
            <a:off x="419375" y="357700"/>
            <a:ext cx="8251800" cy="424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Differently from other european school systems, Italy has only recently started to define an evaluation program both for the general educational system and for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schools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talia.jpg" id="95" name="Shape 95"/>
          <p:cNvPicPr preferRelativeResize="0"/>
          <p:nvPr/>
        </p:nvPicPr>
        <p:blipFill rotWithShape="1">
          <a:blip r:embed="rId3">
            <a:alphaModFix/>
          </a:blip>
          <a:srcRect b="7010" l="0" r="0" t="2647"/>
          <a:stretch/>
        </p:blipFill>
        <p:spPr>
          <a:xfrm>
            <a:off x="311700" y="1862525"/>
            <a:ext cx="2734924" cy="286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336258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/>
              <a:t>Tasks of the Board of External Evaluation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08107" y="1099051"/>
            <a:ext cx="8100900" cy="379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>
                <a:solidFill>
                  <a:schemeClr val="accent3"/>
                </a:solidFill>
              </a:rPr>
              <a:t>The external evaluation consists of three steps:</a:t>
            </a:r>
          </a:p>
          <a:p>
            <a:pPr lvl="0" rt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</a:rPr>
              <a:t>before visiting the school,the Board of External Evaluation analyzes documents and data 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</a:pPr>
            <a:r>
              <a:rPr lang="it">
                <a:solidFill>
                  <a:schemeClr val="accent1"/>
                </a:solidFill>
              </a:rPr>
              <a:t>during the inspection, there is a further gathering of data and informations through interviews, documents analysis and observation of spaces </a:t>
            </a:r>
          </a:p>
          <a:p>
            <a:pPr indent="-228600" lvl="0" marL="457200">
              <a:spcBef>
                <a:spcPts val="0"/>
              </a:spcBef>
              <a:buClr>
                <a:schemeClr val="accent1"/>
              </a:buClr>
            </a:pPr>
            <a:r>
              <a:rPr lang="it">
                <a:solidFill>
                  <a:schemeClr val="accent1"/>
                </a:solidFill>
              </a:rPr>
              <a:t>after the inspection, the board formulate a motivated judgement about the school, writes the external evaluation report and gives the results to the school; these results will be used by the school to update and revise the Improvement Plan.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/>
              <a:t> PUBLIC REPORT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294900" y="1126452"/>
            <a:ext cx="8554200" cy="365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700">
                <a:solidFill>
                  <a:schemeClr val="accent3"/>
                </a:solidFill>
              </a:rPr>
              <a:t>The  success of the Educational Offering Plan, of the Improvement Plan and of the self evaluation process is connected with the involvement of the whole school community.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it" sz="1700">
                <a:solidFill>
                  <a:schemeClr val="accent3"/>
                </a:solidFill>
              </a:rPr>
              <a:t>Sharing and dissemination activities take place through </a:t>
            </a:r>
          </a:p>
          <a:p>
            <a:pPr indent="-336550" lvl="0" marL="45720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periodical </a:t>
            </a:r>
            <a:r>
              <a:rPr lang="it" sz="1700">
                <a:solidFill>
                  <a:schemeClr val="accent1"/>
                </a:solidFill>
              </a:rPr>
              <a:t>reports</a:t>
            </a:r>
          </a:p>
          <a:p>
            <a:pPr indent="-336550" lvl="0" marL="45720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monitoring of projects and dissemination of results among school collective bodies ( Teachers Council, class councils, parents assemblies)</a:t>
            </a:r>
          </a:p>
          <a:p>
            <a:pPr indent="-336550" lvl="0" marL="45720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internal communications</a:t>
            </a:r>
          </a:p>
          <a:p>
            <a:pPr indent="-336550" lvl="0" marL="45720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publication of documents in the official school register</a:t>
            </a:r>
          </a:p>
          <a:p>
            <a:pPr indent="-336550" lvl="0" marL="45720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information through the official web site</a:t>
            </a:r>
          </a:p>
          <a:p>
            <a:pPr indent="-336550" lvl="0" marL="45720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social report </a:t>
            </a:r>
            <a:r>
              <a:rPr lang="it" sz="1700">
                <a:solidFill>
                  <a:schemeClr val="accent1"/>
                </a:solidFill>
              </a:rPr>
              <a:t> (finale moment) addressed also to stakeholders 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4294967295" type="body"/>
          </p:nvPr>
        </p:nvSpPr>
        <p:spPr>
          <a:xfrm>
            <a:off x="311700" y="655125"/>
            <a:ext cx="5110500" cy="391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it" sz="3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“Or tu chi se’, che vuo’ sedere a scranna, per giudicar di lungi mille miglia con la veduta corta d’una spanna?”</a:t>
            </a:r>
          </a:p>
          <a:p>
            <a:pPr lvl="0">
              <a:spcBef>
                <a:spcPts val="1800"/>
              </a:spcBef>
              <a:spcAft>
                <a:spcPts val="400"/>
              </a:spcAft>
              <a:buNone/>
            </a:pPr>
            <a:r>
              <a:rPr b="1" lang="it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Dante Alighieri, Paradiso, canto XIX, 79-81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ante alighieri.jpg"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200" y="892099"/>
            <a:ext cx="3524124" cy="35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49350" y="65975"/>
            <a:ext cx="9004032" cy="5011526"/>
          </a:xfrm>
          <a:custGeom>
            <a:pathLst>
              <a:path extrusionOk="0" h="192418" w="349807">
                <a:moveTo>
                  <a:pt x="0" y="1973"/>
                </a:moveTo>
                <a:lnTo>
                  <a:pt x="1973" y="190938"/>
                </a:lnTo>
                <a:lnTo>
                  <a:pt x="349807" y="192418"/>
                </a:lnTo>
                <a:lnTo>
                  <a:pt x="348820" y="0"/>
                </a:lnTo>
                <a:close/>
              </a:path>
            </a:pathLst>
          </a:custGeom>
          <a:noFill/>
          <a:ln cap="flat" cmpd="sng" w="28575">
            <a:solidFill>
              <a:srgbClr val="CC0000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it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 National Evaluation System has different purposes: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</a:pPr>
            <a:r>
              <a:rPr lang="it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helping each school to keep under control its own provided education and do its best for improving the</a:t>
            </a:r>
            <a:r>
              <a:rPr lang="it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control on the quality of it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</a:pPr>
            <a:r>
              <a:rPr lang="it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providing the Ministry of Education with useful information in order to plan supporting actions for the schools that  need them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</a:pPr>
            <a:r>
              <a:rPr lang="it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evaluating headteachers</a:t>
            </a: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</a:pPr>
            <a:r>
              <a:rPr lang="it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showing the results of educational action outside school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On the 28th of march 2013, in cooperation with the Minister of Education University and Research, the Council of Ministers  approved the act regulating the </a:t>
            </a:r>
            <a:r>
              <a:rPr b="1"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National System of Evaluation.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this act Italy aligns itself to the other European countries in the field of evaluation of public education systems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218011" y="217938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Steps in the self evaluation process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272737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The process of evaluation is based on four essential steps: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it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self evaluation of schools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r>
              <a:rPr lang="it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it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improvement actions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c)</a:t>
            </a:r>
            <a:r>
              <a:rPr b="1" lang="it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external evaluation </a:t>
            </a:r>
            <a:r>
              <a:rPr lang="it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from  specific boards coordinated by a technical director leading to   a revision of  schools’ improvement plans </a:t>
            </a:r>
          </a:p>
          <a:p>
            <a:pPr lvl="0">
              <a:spcBef>
                <a:spcPts val="0"/>
              </a:spcBef>
              <a:buNone/>
            </a:pPr>
            <a:r>
              <a:rPr b="1" lang="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d)</a:t>
            </a:r>
            <a:r>
              <a:rPr b="1" lang="it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public report </a:t>
            </a:r>
            <a:r>
              <a:rPr lang="it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of the results</a:t>
            </a:r>
            <a:r>
              <a:rPr lang="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10000"/>
            <a:ext cx="8520600" cy="96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 sz="2400">
                <a:solidFill>
                  <a:schemeClr val="accent1"/>
                </a:solidFill>
              </a:rPr>
              <a:t>SCHOOL SELF EVALUATION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227375" y="1011425"/>
            <a:ext cx="8520600" cy="413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It is based on data collected from</a:t>
            </a:r>
            <a:r>
              <a:rPr b="1" lang="it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databanks of the information system of the Ministry of Education</a:t>
            </a: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INVALSI (National Institute of Evaluation of Educational System) through periodical monitoring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data collected from schools themselves  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evaluation ends with a </a:t>
            </a:r>
            <a:r>
              <a:rPr b="1" lang="it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self evaluation report (RAV)</a:t>
            </a: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and with the elaboration of an improvement plan.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0" y="3"/>
            <a:ext cx="9144000" cy="161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000"/>
              <a:t>The first </a:t>
            </a:r>
            <a:r>
              <a:rPr lang="it" sz="2000">
                <a:solidFill>
                  <a:srgbClr val="980000"/>
                </a:solidFill>
              </a:rPr>
              <a:t>three sections</a:t>
            </a:r>
            <a:r>
              <a:rPr lang="it" sz="2000"/>
              <a:t> of the Self evaluation Report  are:</a:t>
            </a:r>
          </a:p>
          <a:p>
            <a:pPr lvl="0">
              <a:spcBef>
                <a:spcPts val="0"/>
              </a:spcBef>
              <a:buNone/>
            </a:pPr>
            <a:r>
              <a:rPr lang="it" sz="2000">
                <a:solidFill>
                  <a:schemeClr val="accent3"/>
                </a:solidFill>
              </a:rPr>
              <a:t>Context - Results - Processes</a:t>
            </a:r>
            <a:r>
              <a:rPr lang="it" sz="2000"/>
              <a:t>. The section “Processes” is divided in “Didactic and educational practices” and “Managing and organization practices” 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av 1.PN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9875"/>
            <a:ext cx="9144000" cy="423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209075"/>
            <a:ext cx="8520600" cy="72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it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For each of the three sections (Context, Results and Processes) the Report</a:t>
            </a:r>
            <a:r>
              <a:rPr b="1" lang="it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933925"/>
            <a:ext cx="8411400" cy="402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b="1" lang="it" sz="1400">
                <a:solidFill>
                  <a:schemeClr val="accent1"/>
                </a:solidFill>
              </a:rPr>
              <a:t>- defines the area and gives a certain number of indicators</a:t>
            </a:r>
          </a:p>
          <a:p>
            <a:pPr lvl="0">
              <a:spcBef>
                <a:spcPts val="0"/>
              </a:spcBef>
              <a:buNone/>
            </a:pPr>
            <a:r>
              <a:rPr b="1" lang="it" sz="1400">
                <a:solidFill>
                  <a:schemeClr val="accent1"/>
                </a:solidFill>
              </a:rPr>
              <a:t>- proposes guide questions and requires to put into evidence opportunities and limits (only for the Context area) </a:t>
            </a:r>
          </a:p>
          <a:p>
            <a:pPr lvl="0">
              <a:spcBef>
                <a:spcPts val="0"/>
              </a:spcBef>
              <a:buNone/>
            </a:pPr>
            <a:r>
              <a:rPr b="1" lang="it" sz="1400">
                <a:solidFill>
                  <a:schemeClr val="accent1"/>
                </a:solidFill>
              </a:rPr>
              <a:t>- requires to define strong points and weak points (for the section Results and Processes) and defines a general criterion of quality </a:t>
            </a:r>
          </a:p>
          <a:p>
            <a:pPr lvl="0">
              <a:spcBef>
                <a:spcPts val="0"/>
              </a:spcBef>
              <a:buNone/>
            </a:pPr>
            <a:r>
              <a:rPr b="1" lang="it" sz="1400">
                <a:solidFill>
                  <a:schemeClr val="accent1"/>
                </a:solidFill>
              </a:rPr>
              <a:t>- requires to motivate the  self evaluation  estimation</a:t>
            </a:r>
          </a:p>
          <a:p>
            <a:pPr lvl="0">
              <a:spcBef>
                <a:spcPts val="0"/>
              </a:spcBef>
              <a:buNone/>
            </a:pPr>
            <a:r>
              <a:rPr b="1" lang="it" sz="1400">
                <a:solidFill>
                  <a:schemeClr val="accent3"/>
                </a:solidFill>
              </a:rPr>
              <a:t>The fourth section</a:t>
            </a:r>
            <a:r>
              <a:rPr b="1" lang="it" sz="1400">
                <a:solidFill>
                  <a:schemeClr val="accent3"/>
                </a:solidFill>
              </a:rPr>
              <a:t>:</a:t>
            </a:r>
            <a:r>
              <a:rPr b="1" lang="it" sz="1400">
                <a:solidFill>
                  <a:schemeClr val="accent1"/>
                </a:solidFill>
              </a:rPr>
              <a:t>  critical reflections about the self evaluation path </a:t>
            </a:r>
          </a:p>
          <a:p>
            <a:pPr lvl="0">
              <a:spcBef>
                <a:spcPts val="0"/>
              </a:spcBef>
              <a:buNone/>
            </a:pPr>
            <a:r>
              <a:rPr b="1" lang="it" sz="1400">
                <a:solidFill>
                  <a:schemeClr val="accent3"/>
                </a:solidFill>
              </a:rPr>
              <a:t>The fifth sections </a:t>
            </a:r>
            <a:r>
              <a:rPr b="1" lang="it" sz="1400">
                <a:solidFill>
                  <a:srgbClr val="073763"/>
                </a:solidFill>
              </a:rPr>
              <a:t>requires some choices to be made by schools on the basis of priorities and goals to be achieved through the following Improvement Plan</a:t>
            </a:r>
            <a:r>
              <a:rPr b="1" lang="it" sz="1400">
                <a:solidFill>
                  <a:srgbClr val="073763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534350" y="1233450"/>
            <a:ext cx="3999900" cy="360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bruzzomolise.jpg" id="138" name="Shape 138"/>
          <p:cNvPicPr preferRelativeResize="0"/>
          <p:nvPr/>
        </p:nvPicPr>
        <p:blipFill>
          <a:blip r:embed="rId3">
            <a:alphaModFix amt="93000"/>
          </a:blip>
          <a:stretch>
            <a:fillRect/>
          </a:stretch>
        </p:blipFill>
        <p:spPr>
          <a:xfrm>
            <a:off x="534350" y="1233450"/>
            <a:ext cx="3999899" cy="35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it" sz="24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The context analysis</a:t>
            </a:r>
          </a:p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4832400" y="1017800"/>
            <a:ext cx="3999900" cy="373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400"/>
              <a:t>The Context has to be described and not evaluated. The purpose is to allow schools to analyse the characteristics of the reference context</a:t>
            </a:r>
            <a:r>
              <a:rPr lang="it" sz="2400">
                <a:solidFill>
                  <a:schemeClr val="accent1"/>
                </a:solidFill>
              </a:rPr>
              <a:t> and put into evidence limits and opportunities for each area.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