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64" r:id="rId4"/>
    <p:sldId id="258" r:id="rId5"/>
    <p:sldId id="259" r:id="rId6"/>
    <p:sldId id="260" r:id="rId7"/>
    <p:sldId id="261" r:id="rId8"/>
    <p:sldId id="265" r:id="rId9"/>
    <p:sldId id="267" r:id="rId10"/>
    <p:sldId id="269" r:id="rId11"/>
    <p:sldId id="270" r:id="rId12"/>
    <p:sldId id="262" r:id="rId13"/>
    <p:sldId id="268" r:id="rId14"/>
    <p:sldId id="271" r:id="rId15"/>
    <p:sldId id="272" r:id="rId16"/>
    <p:sldId id="273" r:id="rId17"/>
  </p:sldIdLst>
  <p:sldSz cx="12192000" cy="6858000"/>
  <p:notesSz cx="6881813" cy="10002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s, Denny" initials="AD" lastIdx="49" clrIdx="0">
    <p:extLst>
      <p:ext uri="{19B8F6BF-5375-455C-9EA6-DF929625EA0E}">
        <p15:presenceInfo xmlns:p15="http://schemas.microsoft.com/office/powerpoint/2012/main" userId="Arians, D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7" autoAdjust="0"/>
    <p:restoredTop sz="92636" autoAdjust="0"/>
  </p:normalViewPr>
  <p:slideViewPr>
    <p:cSldViewPr snapToGrid="0">
      <p:cViewPr varScale="1">
        <p:scale>
          <a:sx n="31" d="100"/>
          <a:sy n="31" d="100"/>
        </p:scale>
        <p:origin x="221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7T20:06:54.815" idx="9">
    <p:pos x="10" y="10"/>
    <p:text>zo staat er taxatierapport of waarderingsrapport. Bedoel je dat ook? Rapport moet dan zijn 'report'</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325424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300054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0176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146150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484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94558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192679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31732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3188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30534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89744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16476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33331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2351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40684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t>17-5-2017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t>‹nº›</a:t>
            </a:fld>
            <a:endParaRPr lang="nl-NL" dirty="0"/>
          </a:p>
        </p:txBody>
      </p:sp>
    </p:spTree>
    <p:extLst>
      <p:ext uri="{BB962C8B-B14F-4D97-AF65-F5344CB8AC3E}">
        <p14:creationId xmlns:p14="http://schemas.microsoft.com/office/powerpoint/2010/main" val="69124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12A9A5-F292-4C98-85DA-09F33AD954A7}" type="datetimeFigureOut">
              <a:rPr lang="nl-NL" smtClean="0"/>
              <a:t>17-5-2017</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DE0C5F-0A69-45CC-B15D-DA282C9D96B2}" type="slidenum">
              <a:rPr lang="nl-NL" smtClean="0"/>
              <a:t>‹nº›</a:t>
            </a:fld>
            <a:endParaRPr lang="nl-NL" dirty="0"/>
          </a:p>
        </p:txBody>
      </p:sp>
    </p:spTree>
    <p:extLst>
      <p:ext uri="{BB962C8B-B14F-4D97-AF65-F5344CB8AC3E}">
        <p14:creationId xmlns:p14="http://schemas.microsoft.com/office/powerpoint/2010/main" val="207980098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cholenopdekaart.nl/basisscholen/11979/Rooms-Katholieke-Basisschool-t-Schrijverke?postcode=5237ne&amp;presentatie=1&amp;sortering=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61028" y="9725596"/>
            <a:ext cx="4573303" cy="1161931"/>
          </a:xfrm>
        </p:spPr>
        <p:txBody>
          <a:bodyPr/>
          <a:lstStyle/>
          <a:p>
            <a:endParaRPr lang="nl-NL" dirty="0"/>
          </a:p>
        </p:txBody>
      </p:sp>
      <p:pic>
        <p:nvPicPr>
          <p:cNvPr id="4" name="Afbeelding 3" descr="M:\Mijn afbeeldingen\innoveren.jpg"/>
          <p:cNvPicPr/>
          <p:nvPr/>
        </p:nvPicPr>
        <p:blipFill>
          <a:blip r:embed="rId2">
            <a:extLst>
              <a:ext uri="{28A0092B-C50C-407E-A947-70E740481C1C}">
                <a14:useLocalDpi xmlns:a14="http://schemas.microsoft.com/office/drawing/2010/main" val="0"/>
              </a:ext>
            </a:extLst>
          </a:blip>
          <a:srcRect/>
          <a:stretch>
            <a:fillRect/>
          </a:stretch>
        </p:blipFill>
        <p:spPr bwMode="auto">
          <a:xfrm>
            <a:off x="794967" y="0"/>
            <a:ext cx="8900061" cy="5603767"/>
          </a:xfrm>
          <a:prstGeom prst="rect">
            <a:avLst/>
          </a:prstGeom>
          <a:noFill/>
          <a:ln>
            <a:noFill/>
          </a:ln>
          <a:effectLst>
            <a:reflection blurRad="876300" endPos="58000" dist="50800" dir="5400000" sy="-100000" algn="bl" rotWithShape="0"/>
          </a:effectLst>
        </p:spPr>
      </p:pic>
      <p:pic>
        <p:nvPicPr>
          <p:cNvPr id="5122" name="Picture 2" descr="Afbeeldingsresultaat voor afbeelding inspecteur onderwi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912" y="299357"/>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oud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912" y="2979034"/>
            <a:ext cx="2670752" cy="3015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beeldingsresultaat voor afbeelding coudew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47968"/>
            <a:ext cx="3323888" cy="22100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fbeeldingsresultaat voor afbeelding inspecteur onderwij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967" y="0"/>
            <a:ext cx="3376990" cy="189955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863618" y="5752984"/>
            <a:ext cx="7990588" cy="769441"/>
          </a:xfrm>
          <a:prstGeom prst="rect">
            <a:avLst/>
          </a:prstGeom>
          <a:noFill/>
        </p:spPr>
        <p:txBody>
          <a:bodyPr wrap="square" rtlCol="0">
            <a:spAutoFit/>
          </a:bodyPr>
          <a:lstStyle/>
          <a:p>
            <a:r>
              <a:rPr lang="nl-NL" sz="4400" b="1" spc="600" dirty="0">
                <a:solidFill>
                  <a:schemeClr val="bg1"/>
                </a:solidFill>
                <a:effectLst>
                  <a:outerShdw blurRad="38100" dist="38100" dir="2700000" algn="tl">
                    <a:srgbClr val="000000">
                      <a:alpha val="43137"/>
                    </a:srgbClr>
                  </a:outerShdw>
                </a:effectLst>
              </a:rPr>
              <a:t>Selfregulation</a:t>
            </a:r>
          </a:p>
        </p:txBody>
      </p:sp>
    </p:spTree>
    <p:extLst>
      <p:ext uri="{BB962C8B-B14F-4D97-AF65-F5344CB8AC3E}">
        <p14:creationId xmlns:p14="http://schemas.microsoft.com/office/powerpoint/2010/main" val="156264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638833562"/>
              </p:ext>
            </p:extLst>
          </p:nvPr>
        </p:nvGraphicFramePr>
        <p:xfrm>
          <a:off x="348343" y="2683793"/>
          <a:ext cx="9027885" cy="3544650"/>
        </p:xfrm>
        <a:graphic>
          <a:graphicData uri="http://schemas.openxmlformats.org/drawingml/2006/table">
            <a:tbl>
              <a:tblPr firstRow="1" bandRow="1">
                <a:tableStyleId>{5C22544A-7EE6-4342-B048-85BDC9FD1C3A}</a:tableStyleId>
              </a:tblPr>
              <a:tblGrid>
                <a:gridCol w="4490276">
                  <a:extLst>
                    <a:ext uri="{9D8B030D-6E8A-4147-A177-3AD203B41FA5}">
                      <a16:colId xmlns:a16="http://schemas.microsoft.com/office/drawing/2014/main" val="20000"/>
                    </a:ext>
                  </a:extLst>
                </a:gridCol>
                <a:gridCol w="1033713">
                  <a:extLst>
                    <a:ext uri="{9D8B030D-6E8A-4147-A177-3AD203B41FA5}">
                      <a16:colId xmlns:a16="http://schemas.microsoft.com/office/drawing/2014/main" val="20001"/>
                    </a:ext>
                  </a:extLst>
                </a:gridCol>
                <a:gridCol w="1167094">
                  <a:extLst>
                    <a:ext uri="{9D8B030D-6E8A-4147-A177-3AD203B41FA5}">
                      <a16:colId xmlns:a16="http://schemas.microsoft.com/office/drawing/2014/main" val="20002"/>
                    </a:ext>
                  </a:extLst>
                </a:gridCol>
                <a:gridCol w="1150423">
                  <a:extLst>
                    <a:ext uri="{9D8B030D-6E8A-4147-A177-3AD203B41FA5}">
                      <a16:colId xmlns:a16="http://schemas.microsoft.com/office/drawing/2014/main" val="20003"/>
                    </a:ext>
                  </a:extLst>
                </a:gridCol>
                <a:gridCol w="1186379">
                  <a:extLst>
                    <a:ext uri="{9D8B030D-6E8A-4147-A177-3AD203B41FA5}">
                      <a16:colId xmlns:a16="http://schemas.microsoft.com/office/drawing/2014/main" val="20004"/>
                    </a:ext>
                  </a:extLst>
                </a:gridCol>
              </a:tblGrid>
              <a:tr h="321820">
                <a:tc>
                  <a:txBody>
                    <a:bodyPr/>
                    <a:lstStyle/>
                    <a:p>
                      <a:r>
                        <a:rPr lang="nl-NL" dirty="0"/>
                        <a:t>Care</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330848">
                <a:tc>
                  <a:txBody>
                    <a:bodyPr/>
                    <a:lstStyle/>
                    <a:p>
                      <a:r>
                        <a:rPr lang="nl-NL" dirty="0"/>
                        <a:t>Early warning</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1"/>
                  </a:ext>
                </a:extLst>
              </a:tr>
              <a:tr h="571053">
                <a:tc>
                  <a:txBody>
                    <a:bodyPr/>
                    <a:lstStyle/>
                    <a:p>
                      <a:r>
                        <a:rPr lang="nl-NL" dirty="0"/>
                        <a:t>Analysis and making</a:t>
                      </a:r>
                      <a:r>
                        <a:rPr lang="nl-NL" baseline="0" dirty="0"/>
                        <a:t>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1060527">
                <a:tc>
                  <a:txBody>
                    <a:bodyPr/>
                    <a:lstStyle/>
                    <a:p>
                      <a:r>
                        <a:rPr lang="nl-NL" dirty="0"/>
                        <a:t>Implementing en taking care that plans</a:t>
                      </a:r>
                      <a:r>
                        <a:rPr lang="nl-NL" baseline="0" dirty="0"/>
                        <a:t> are realised</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3"/>
                  </a:ext>
                </a:extLst>
              </a:tr>
              <a:tr h="815790">
                <a:tc>
                  <a:txBody>
                    <a:bodyPr/>
                    <a:lstStyle/>
                    <a:p>
                      <a:r>
                        <a:rPr lang="en-US" dirty="0"/>
                        <a:t>Evaluation of the effects of the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4"/>
                  </a:ext>
                </a:extLst>
              </a:tr>
              <a:tr h="330848">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5"/>
                  </a:ext>
                </a:extLst>
              </a:tr>
            </a:tbl>
          </a:graphicData>
        </a:graphic>
      </p:graphicFrame>
      <p:pic>
        <p:nvPicPr>
          <p:cNvPr id="10242" name="Picture 2" descr="Afbeeldingsresultaat voor zorg voor leerlin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0"/>
            <a:ext cx="902788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241839499"/>
              </p:ext>
            </p:extLst>
          </p:nvPr>
        </p:nvGraphicFramePr>
        <p:xfrm>
          <a:off x="478972" y="2651760"/>
          <a:ext cx="8461828" cy="4206240"/>
        </p:xfrm>
        <a:graphic>
          <a:graphicData uri="http://schemas.openxmlformats.org/drawingml/2006/table">
            <a:tbl>
              <a:tblPr firstRow="1" bandRow="1">
                <a:tableStyleId>{5C22544A-7EE6-4342-B048-85BDC9FD1C3A}</a:tableStyleId>
              </a:tblPr>
              <a:tblGrid>
                <a:gridCol w="4393877">
                  <a:extLst>
                    <a:ext uri="{9D8B030D-6E8A-4147-A177-3AD203B41FA5}">
                      <a16:colId xmlns:a16="http://schemas.microsoft.com/office/drawing/2014/main" val="20000"/>
                    </a:ext>
                  </a:extLst>
                </a:gridCol>
                <a:gridCol w="806035">
                  <a:extLst>
                    <a:ext uri="{9D8B030D-6E8A-4147-A177-3AD203B41FA5}">
                      <a16:colId xmlns:a16="http://schemas.microsoft.com/office/drawing/2014/main" val="20001"/>
                    </a:ext>
                  </a:extLst>
                </a:gridCol>
                <a:gridCol w="958229">
                  <a:extLst>
                    <a:ext uri="{9D8B030D-6E8A-4147-A177-3AD203B41FA5}">
                      <a16:colId xmlns:a16="http://schemas.microsoft.com/office/drawing/2014/main" val="20002"/>
                    </a:ext>
                  </a:extLst>
                </a:gridCol>
                <a:gridCol w="876050">
                  <a:extLst>
                    <a:ext uri="{9D8B030D-6E8A-4147-A177-3AD203B41FA5}">
                      <a16:colId xmlns:a16="http://schemas.microsoft.com/office/drawing/2014/main" val="20003"/>
                    </a:ext>
                  </a:extLst>
                </a:gridCol>
                <a:gridCol w="1427637">
                  <a:extLst>
                    <a:ext uri="{9D8B030D-6E8A-4147-A177-3AD203B41FA5}">
                      <a16:colId xmlns:a16="http://schemas.microsoft.com/office/drawing/2014/main" val="20004"/>
                    </a:ext>
                  </a:extLst>
                </a:gridCol>
              </a:tblGrid>
              <a:tr h="306611">
                <a:tc>
                  <a:txBody>
                    <a:bodyPr/>
                    <a:lstStyle/>
                    <a:p>
                      <a:r>
                        <a:rPr lang="nl-NL" dirty="0"/>
                        <a:t>Quality measurement</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560660">
                <a:tc>
                  <a:txBody>
                    <a:bodyPr/>
                    <a:lstStyle/>
                    <a:p>
                      <a:r>
                        <a:rPr lang="en-US" sz="1800" b="0" i="0" kern="1200" dirty="0">
                          <a:solidFill>
                            <a:schemeClr val="dk1"/>
                          </a:solidFill>
                          <a:effectLst/>
                          <a:latin typeface="+mn-lt"/>
                          <a:ea typeface="+mn-ea"/>
                          <a:cs typeface="+mn-cs"/>
                        </a:rPr>
                        <a:t>Understanding of the educational needs of the population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601540">
                <a:tc>
                  <a:txBody>
                    <a:bodyPr/>
                    <a:lstStyle/>
                    <a:p>
                      <a:endParaRPr lang="nl-NL" dirty="0"/>
                    </a:p>
                    <a:p>
                      <a:r>
                        <a:rPr lang="nl-NL" dirty="0"/>
                        <a:t>A</a:t>
                      </a:r>
                      <a:r>
                        <a:rPr lang="nl-NL" sz="1800" b="0" i="0" kern="1200" dirty="0">
                          <a:solidFill>
                            <a:schemeClr val="dk1"/>
                          </a:solidFill>
                          <a:effectLst/>
                          <a:latin typeface="+mn-lt"/>
                          <a:ea typeface="+mn-ea"/>
                          <a:cs typeface="+mn-cs"/>
                        </a:rPr>
                        <a:t>nnual performance review</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601540">
                <a:tc>
                  <a:txBody>
                    <a:bodyPr/>
                    <a:lstStyle/>
                    <a:p>
                      <a:br>
                        <a:rPr lang="nl-NL" dirty="0"/>
                      </a:br>
                      <a:r>
                        <a:rPr lang="nl-NL" sz="1800" b="0" i="0" kern="1200" dirty="0">
                          <a:solidFill>
                            <a:schemeClr val="dk1"/>
                          </a:solidFill>
                          <a:effectLst/>
                          <a:latin typeface="+mn-lt"/>
                          <a:ea typeface="+mn-ea"/>
                          <a:cs typeface="+mn-cs"/>
                        </a:rPr>
                        <a:t>Evaluation the educational process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3"/>
                  </a:ext>
                </a:extLst>
              </a:tr>
              <a:tr h="601540">
                <a:tc>
                  <a:txBody>
                    <a:bodyPr/>
                    <a:lstStyle/>
                    <a:p>
                      <a:br>
                        <a:rPr lang="nl-NL" dirty="0"/>
                      </a:br>
                      <a:r>
                        <a:rPr lang="nl-NL" sz="1800" b="0" i="0" kern="1200" dirty="0">
                          <a:solidFill>
                            <a:schemeClr val="dk1"/>
                          </a:solidFill>
                          <a:effectLst/>
                          <a:latin typeface="+mn-lt"/>
                          <a:ea typeface="+mn-ea"/>
                          <a:cs typeface="+mn-cs"/>
                        </a:rPr>
                        <a:t>Systematic work on improvements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4"/>
                  </a:ext>
                </a:extLst>
              </a:tr>
              <a:tr h="601540">
                <a:tc>
                  <a:txBody>
                    <a:bodyPr/>
                    <a:lstStyle/>
                    <a:p>
                      <a:br>
                        <a:rPr lang="en-US" dirty="0"/>
                      </a:br>
                      <a:r>
                        <a:rPr lang="en-US" sz="1800" b="0" i="0" kern="1200" dirty="0">
                          <a:solidFill>
                            <a:schemeClr val="dk1"/>
                          </a:solidFill>
                          <a:effectLst/>
                          <a:latin typeface="+mn-lt"/>
                          <a:ea typeface="+mn-ea"/>
                          <a:cs typeface="+mn-cs"/>
                        </a:rPr>
                        <a:t>Securing quality of education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5"/>
                  </a:ext>
                </a:extLst>
              </a:tr>
              <a:tr h="536569">
                <a:tc>
                  <a:txBody>
                    <a:bodyPr/>
                    <a:lstStyle/>
                    <a:p>
                      <a:endParaRPr lang="nl-NL" dirty="0"/>
                    </a:p>
                    <a:p>
                      <a:r>
                        <a:rPr lang="nl-NL" dirty="0"/>
                        <a:t>Deliver accountability to stakeholders</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6"/>
                  </a:ext>
                </a:extLst>
              </a:tr>
            </a:tbl>
          </a:graphicData>
        </a:graphic>
      </p:graphicFrame>
      <p:pic>
        <p:nvPicPr>
          <p:cNvPr id="11266" name="Picture 2" descr="Afbeeldingsresultaat voor onderwijspro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3" y="0"/>
            <a:ext cx="8723084"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14" y="0"/>
            <a:ext cx="9412015" cy="2641600"/>
          </a:xfrm>
        </p:spPr>
        <p:txBody>
          <a:bodyPr>
            <a:noAutofit/>
          </a:bodyPr>
          <a:lstStyle/>
          <a:p>
            <a:r>
              <a:rPr lang="en-US" sz="2800" dirty="0"/>
              <a:t>In connection to the programmatic enforcement the inspection has added some extra checks on certain legal requirements.</a:t>
            </a:r>
            <a:br>
              <a:rPr lang="en-US" sz="2800" dirty="0"/>
            </a:br>
            <a:br>
              <a:rPr lang="en-US" sz="2800" dirty="0"/>
            </a:br>
            <a:r>
              <a:rPr lang="en-US" sz="2800" dirty="0"/>
              <a:t>Whether the school may or may not meet these legal requirements is expressed with the score </a:t>
            </a:r>
            <a:br>
              <a:rPr lang="nl-NL" sz="2800" dirty="0"/>
            </a:br>
            <a:endParaRPr lang="nl-NL" sz="2800"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221869850"/>
              </p:ext>
            </p:extLst>
          </p:nvPr>
        </p:nvGraphicFramePr>
        <p:xfrm>
          <a:off x="420914" y="3579778"/>
          <a:ext cx="8882742" cy="2767725"/>
        </p:xfrm>
        <a:graphic>
          <a:graphicData uri="http://schemas.openxmlformats.org/drawingml/2006/table">
            <a:tbl>
              <a:tblPr firstRow="1" bandRow="1">
                <a:tableStyleId>{5C22544A-7EE6-4342-B048-85BDC9FD1C3A}</a:tableStyleId>
              </a:tblPr>
              <a:tblGrid>
                <a:gridCol w="2960914">
                  <a:extLst>
                    <a:ext uri="{9D8B030D-6E8A-4147-A177-3AD203B41FA5}">
                      <a16:colId xmlns:a16="http://schemas.microsoft.com/office/drawing/2014/main" val="20000"/>
                    </a:ext>
                  </a:extLst>
                </a:gridCol>
                <a:gridCol w="2960914">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369442">
                <a:tc>
                  <a:txBody>
                    <a:bodyPr/>
                    <a:lstStyle/>
                    <a:p>
                      <a:r>
                        <a:rPr lang="nl-NL" dirty="0"/>
                        <a:t>Regulations</a:t>
                      </a:r>
                    </a:p>
                  </a:txBody>
                  <a:tcPr/>
                </a:tc>
                <a:tc>
                  <a:txBody>
                    <a:bodyPr/>
                    <a:lstStyle/>
                    <a:p>
                      <a:r>
                        <a:rPr lang="nl-NL" dirty="0"/>
                        <a:t>yes</a:t>
                      </a:r>
                    </a:p>
                  </a:txBody>
                  <a:tcPr/>
                </a:tc>
                <a:tc>
                  <a:txBody>
                    <a:bodyPr/>
                    <a:lstStyle/>
                    <a:p>
                      <a:r>
                        <a:rPr lang="nl-NL" dirty="0"/>
                        <a:t>no</a:t>
                      </a:r>
                    </a:p>
                  </a:txBody>
                  <a:tcPr/>
                </a:tc>
                <a:extLst>
                  <a:ext uri="{0D108BD9-81ED-4DB2-BD59-A6C34878D82A}">
                    <a16:rowId xmlns:a16="http://schemas.microsoft.com/office/drawing/2014/main" val="10000"/>
                  </a:ext>
                </a:extLst>
              </a:tr>
              <a:tr h="411084">
                <a:tc>
                  <a:txBody>
                    <a:bodyPr/>
                    <a:lstStyle/>
                    <a:p>
                      <a:r>
                        <a:rPr lang="nl-NL" dirty="0"/>
                        <a:t>Schoolplan</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411084">
                <a:tc>
                  <a:txBody>
                    <a:bodyPr/>
                    <a:lstStyle/>
                    <a:p>
                      <a:r>
                        <a:rPr lang="nl-NL" dirty="0"/>
                        <a:t>Year plan</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644735">
                <a:tc>
                  <a:txBody>
                    <a:bodyPr/>
                    <a:lstStyle/>
                    <a:p>
                      <a:r>
                        <a:rPr lang="nl-NL" dirty="0"/>
                        <a:t>Sufficient teaching time</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3"/>
                  </a:ext>
                </a:extLst>
              </a:tr>
              <a:tr h="931380">
                <a:tc>
                  <a:txBody>
                    <a:bodyPr/>
                    <a:lstStyle/>
                    <a:p>
                      <a:r>
                        <a:rPr lang="nl-NL" dirty="0"/>
                        <a:t>Not more than</a:t>
                      </a:r>
                      <a:r>
                        <a:rPr lang="nl-NL" baseline="0" dirty="0"/>
                        <a:t> 7 weeks </a:t>
                      </a:r>
                    </a:p>
                    <a:p>
                      <a:r>
                        <a:rPr lang="en-US" dirty="0"/>
                        <a:t>an incomplete school week</a:t>
                      </a:r>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4"/>
                  </a:ext>
                </a:extLst>
              </a:tr>
            </a:tbl>
          </a:graphicData>
        </a:graphic>
      </p:graphicFrame>
      <p:pic>
        <p:nvPicPr>
          <p:cNvPr id="12290" name="Picture 2" descr="Afbeeldingsresultaat voor afbeelding een yes of  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085" y="2143818"/>
            <a:ext cx="2512930" cy="14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9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512" y="228599"/>
            <a:ext cx="19006967" cy="2542207"/>
          </a:xfrm>
        </p:spPr>
        <p:txBody>
          <a:bodyPr/>
          <a:lstStyle/>
          <a:p>
            <a:r>
              <a:rPr lang="nl-NL" dirty="0">
                <a:solidFill>
                  <a:srgbClr val="C00000"/>
                </a:solidFill>
              </a:rPr>
              <a:t>Accountability Board of Directors</a:t>
            </a:r>
          </a:p>
        </p:txBody>
      </p:sp>
      <p:sp>
        <p:nvSpPr>
          <p:cNvPr id="3" name="Tijdelijke aanduiding voor inhoud 2"/>
          <p:cNvSpPr>
            <a:spLocks noGrp="1"/>
          </p:cNvSpPr>
          <p:nvPr>
            <p:ph idx="1"/>
          </p:nvPr>
        </p:nvSpPr>
        <p:spPr>
          <a:xfrm>
            <a:off x="815821" y="2012082"/>
            <a:ext cx="9935753" cy="4881550"/>
          </a:xfrm>
        </p:spPr>
        <p:txBody>
          <a:bodyPr>
            <a:normAutofit/>
          </a:bodyPr>
          <a:lstStyle/>
          <a:p>
            <a:r>
              <a:rPr lang="nl-NL" sz="2400" dirty="0">
                <a:solidFill>
                  <a:srgbClr val="0070C0"/>
                </a:solidFill>
              </a:rPr>
              <a:t>1. leadership, management, </a:t>
            </a:r>
            <a:br>
              <a:rPr lang="en-US" sz="2400" dirty="0">
                <a:solidFill>
                  <a:srgbClr val="0070C0"/>
                </a:solidFill>
              </a:rPr>
            </a:br>
            <a:r>
              <a:rPr lang="en-US" sz="2400" dirty="0">
                <a:solidFill>
                  <a:srgbClr val="0070C0"/>
                </a:solidFill>
              </a:rPr>
              <a:t>    through audits and performance reviews</a:t>
            </a:r>
            <a:endParaRPr lang="nl-NL" sz="2400" dirty="0">
              <a:solidFill>
                <a:srgbClr val="0070C0"/>
              </a:solidFill>
            </a:endParaRPr>
          </a:p>
          <a:p>
            <a:r>
              <a:rPr lang="nl-NL" sz="2400" dirty="0">
                <a:solidFill>
                  <a:srgbClr val="0070C0"/>
                </a:solidFill>
              </a:rPr>
              <a:t>2. accountability for results during the year</a:t>
            </a:r>
          </a:p>
          <a:p>
            <a:r>
              <a:rPr lang="nl-NL" sz="2400" dirty="0">
                <a:solidFill>
                  <a:srgbClr val="0070C0"/>
                </a:solidFill>
              </a:rPr>
              <a:t>3. educational process, making plans every year.</a:t>
            </a:r>
          </a:p>
          <a:p>
            <a:r>
              <a:rPr lang="nl-NL" sz="2400" dirty="0">
                <a:solidFill>
                  <a:srgbClr val="0070C0"/>
                </a:solidFill>
              </a:rPr>
              <a:t>4. staff, every year consulting the staff manager of the board</a:t>
            </a:r>
          </a:p>
          <a:p>
            <a:r>
              <a:rPr lang="nl-NL" sz="2400" dirty="0">
                <a:solidFill>
                  <a:srgbClr val="0070C0"/>
                </a:solidFill>
              </a:rPr>
              <a:t>5  finance, every year a review about results and approval of the       </a:t>
            </a:r>
          </a:p>
          <a:p>
            <a:pPr marL="0" indent="0">
              <a:buNone/>
            </a:pPr>
            <a:r>
              <a:rPr lang="nl-NL" sz="2400" dirty="0">
                <a:solidFill>
                  <a:srgbClr val="0070C0"/>
                </a:solidFill>
              </a:rPr>
              <a:t>       budget for the new year</a:t>
            </a:r>
          </a:p>
          <a:p>
            <a:r>
              <a:rPr lang="nl-NL" sz="2400" dirty="0">
                <a:solidFill>
                  <a:srgbClr val="0070C0"/>
                </a:solidFill>
              </a:rPr>
              <a:t>6  inflow and outflow of pupils</a:t>
            </a:r>
          </a:p>
          <a:p>
            <a:r>
              <a:rPr lang="nl-NL" sz="2400" dirty="0">
                <a:solidFill>
                  <a:srgbClr val="0070C0"/>
                </a:solidFill>
              </a:rPr>
              <a:t>7. satisfaction of parents and pupils</a:t>
            </a: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6" name="AutoShape 4" descr="Gerelateerde afbee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6" descr="Gerelateerde afbeel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176" name="Picture 8"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234" y="940592"/>
            <a:ext cx="2142979" cy="21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8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4778" y="236215"/>
            <a:ext cx="11790409" cy="1813810"/>
          </a:xfrm>
        </p:spPr>
        <p:txBody>
          <a:bodyPr>
            <a:normAutofit fontScale="90000"/>
          </a:bodyPr>
          <a:lstStyle/>
          <a:p>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sz="1800" dirty="0"/>
            </a:br>
            <a:endParaRPr lang="nl-NL" sz="1800" dirty="0"/>
          </a:p>
        </p:txBody>
      </p:sp>
      <p:sp>
        <p:nvSpPr>
          <p:cNvPr id="3" name="Ondertitel 2"/>
          <p:cNvSpPr>
            <a:spLocks noGrp="1"/>
          </p:cNvSpPr>
          <p:nvPr>
            <p:ph type="subTitle" idx="1"/>
          </p:nvPr>
        </p:nvSpPr>
        <p:spPr>
          <a:xfrm>
            <a:off x="295616" y="3589958"/>
            <a:ext cx="11061654" cy="2916621"/>
          </a:xfrm>
        </p:spPr>
        <p:txBody>
          <a:bodyPr>
            <a:noAutofit/>
          </a:bodyPr>
          <a:lstStyle/>
          <a:p>
            <a:pPr algn="l"/>
            <a:r>
              <a:rPr lang="nl-NL" sz="4400" i="1" dirty="0">
                <a:solidFill>
                  <a:srgbClr val="0070C0"/>
                </a:solidFill>
              </a:rPr>
              <a:t>1. annual </a:t>
            </a:r>
            <a:r>
              <a:rPr lang="nl-NL" sz="4000" i="1" dirty="0">
                <a:solidFill>
                  <a:srgbClr val="0070C0"/>
                </a:solidFill>
              </a:rPr>
              <a:t>resul</a:t>
            </a:r>
            <a:r>
              <a:rPr lang="nl-NL" sz="4400" i="1" dirty="0">
                <a:solidFill>
                  <a:srgbClr val="0070C0"/>
                </a:solidFill>
              </a:rPr>
              <a:t>ts                                   </a:t>
            </a:r>
          </a:p>
          <a:p>
            <a:pPr algn="l"/>
            <a:r>
              <a:rPr lang="nl-NL" sz="4400" i="1" dirty="0">
                <a:solidFill>
                  <a:srgbClr val="0070C0"/>
                </a:solidFill>
              </a:rPr>
              <a:t>2. </a:t>
            </a:r>
            <a:r>
              <a:rPr lang="nl-NL" sz="4000" i="1" dirty="0">
                <a:solidFill>
                  <a:srgbClr val="0070C0"/>
                </a:solidFill>
              </a:rPr>
              <a:t>once in two years a </a:t>
            </a:r>
            <a:br>
              <a:rPr lang="en-US" sz="4000" i="1" dirty="0">
                <a:solidFill>
                  <a:srgbClr val="0070C0"/>
                </a:solidFill>
              </a:rPr>
            </a:br>
            <a:r>
              <a:rPr lang="en-US" sz="4000" i="1" dirty="0">
                <a:solidFill>
                  <a:srgbClr val="0070C0"/>
                </a:solidFill>
              </a:rPr>
              <a:t>    research on safety, education </a:t>
            </a:r>
          </a:p>
          <a:p>
            <a:pPr algn="l"/>
            <a:r>
              <a:rPr lang="en-US" sz="4000" i="1" dirty="0">
                <a:solidFill>
                  <a:srgbClr val="0070C0"/>
                </a:solidFill>
              </a:rPr>
              <a:t>    and leadership</a:t>
            </a:r>
            <a:endParaRPr lang="nl-NL" sz="4000" i="1" dirty="0">
              <a:solidFill>
                <a:srgbClr val="0070C0"/>
              </a:solidFill>
            </a:endParaRPr>
          </a:p>
        </p:txBody>
      </p:sp>
      <p:pic>
        <p:nvPicPr>
          <p:cNvPr id="14338" name="Picture 2" descr="Afbeeldingsresultaat voor afbeelding tevredenheid ouders en kind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014" y="1632422"/>
            <a:ext cx="2857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45024" y="789177"/>
            <a:ext cx="10712246" cy="707886"/>
          </a:xfrm>
          <a:prstGeom prst="rect">
            <a:avLst/>
          </a:prstGeom>
        </p:spPr>
        <p:txBody>
          <a:bodyPr wrap="square">
            <a:spAutoFit/>
          </a:bodyPr>
          <a:lstStyle/>
          <a:p>
            <a:r>
              <a:rPr lang="nl-NL" sz="4000" b="1" dirty="0">
                <a:solidFill>
                  <a:srgbClr val="C00000"/>
                </a:solidFill>
                <a:ea typeface="+mj-ea"/>
                <a:cs typeface="+mj-cs"/>
              </a:rPr>
              <a:t>Accountability to parents and  pupils</a:t>
            </a:r>
            <a:endParaRPr lang="nl-NL" sz="4000" b="1" dirty="0"/>
          </a:p>
        </p:txBody>
      </p:sp>
    </p:spTree>
    <p:extLst>
      <p:ext uri="{BB962C8B-B14F-4D97-AF65-F5344CB8AC3E}">
        <p14:creationId xmlns:p14="http://schemas.microsoft.com/office/powerpoint/2010/main" val="423227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226579"/>
            <a:ext cx="10515600" cy="1325563"/>
          </a:xfrm>
        </p:spPr>
        <p:txBody>
          <a:bodyPr>
            <a:normAutofit/>
          </a:bodyPr>
          <a:lstStyle/>
          <a:p>
            <a:r>
              <a:rPr lang="nl-NL" sz="6000" dirty="0">
                <a:solidFill>
                  <a:srgbClr val="0070C0"/>
                </a:solidFill>
              </a:rPr>
              <a:t>selfregulation</a:t>
            </a:r>
          </a:p>
        </p:txBody>
      </p:sp>
      <p:sp>
        <p:nvSpPr>
          <p:cNvPr id="3" name="Tijdelijke aanduiding voor inhoud 2"/>
          <p:cNvSpPr>
            <a:spLocks noGrp="1"/>
          </p:cNvSpPr>
          <p:nvPr>
            <p:ph idx="1"/>
          </p:nvPr>
        </p:nvSpPr>
        <p:spPr>
          <a:xfrm>
            <a:off x="423898" y="3199090"/>
            <a:ext cx="9418691" cy="2908093"/>
          </a:xfrm>
        </p:spPr>
        <p:txBody>
          <a:bodyPr>
            <a:normAutofit/>
          </a:bodyPr>
          <a:lstStyle/>
          <a:p>
            <a:r>
              <a:rPr lang="nl-NL" sz="2800" i="1" dirty="0">
                <a:solidFill>
                  <a:srgbClr val="0070C0"/>
                </a:solidFill>
              </a:rPr>
              <a:t>1. ask feedback to the pupils and their parents, </a:t>
            </a:r>
          </a:p>
          <a:p>
            <a:pPr marL="0" indent="0">
              <a:buNone/>
            </a:pPr>
            <a:r>
              <a:rPr lang="nl-NL" sz="2800" i="1" dirty="0">
                <a:solidFill>
                  <a:srgbClr val="0070C0"/>
                </a:solidFill>
              </a:rPr>
              <a:t>       with a special program</a:t>
            </a:r>
          </a:p>
          <a:p>
            <a:r>
              <a:rPr lang="nl-NL" sz="2800" i="1" dirty="0">
                <a:solidFill>
                  <a:srgbClr val="0070C0"/>
                </a:solidFill>
              </a:rPr>
              <a:t>2. analyse the results and make plans for progressing</a:t>
            </a:r>
          </a:p>
          <a:p>
            <a:r>
              <a:rPr lang="nl-NL" sz="2800" i="1" dirty="0">
                <a:solidFill>
                  <a:srgbClr val="0070C0"/>
                </a:solidFill>
              </a:rPr>
              <a:t>3. research of the practice and </a:t>
            </a:r>
            <a:r>
              <a:rPr lang="nl-NL" sz="2800" i="1" dirty="0" err="1">
                <a:solidFill>
                  <a:srgbClr val="0070C0"/>
                </a:solidFill>
              </a:rPr>
              <a:t>scientific</a:t>
            </a:r>
            <a:r>
              <a:rPr lang="nl-NL" sz="2800" i="1" dirty="0">
                <a:solidFill>
                  <a:srgbClr val="0070C0"/>
                </a:solidFill>
              </a:rPr>
              <a:t> support</a:t>
            </a:r>
          </a:p>
          <a:p>
            <a:r>
              <a:rPr lang="nl-NL" sz="2800" i="1" dirty="0">
                <a:solidFill>
                  <a:srgbClr val="0070C0"/>
                </a:solidFill>
              </a:rPr>
              <a:t>4. performance reviews</a:t>
            </a:r>
          </a:p>
          <a:p>
            <a:endParaRPr lang="nl-NL" dirty="0"/>
          </a:p>
        </p:txBody>
      </p:sp>
      <p:pic>
        <p:nvPicPr>
          <p:cNvPr id="13314" name="Picture 2" descr="Een chronometer timer toont de woorden tijd voor Feedback vragen om adviezen, opmerkingen, reacties, criti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294" y="174882"/>
            <a:ext cx="2748412" cy="275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2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 het personeel</a:t>
            </a:r>
          </a:p>
        </p:txBody>
      </p:sp>
      <p:sp>
        <p:nvSpPr>
          <p:cNvPr id="3" name="Tijdelijke aanduiding voor inhoud 2"/>
          <p:cNvSpPr>
            <a:spLocks noGrp="1"/>
          </p:cNvSpPr>
          <p:nvPr>
            <p:ph idx="1"/>
          </p:nvPr>
        </p:nvSpPr>
        <p:spPr/>
        <p:txBody>
          <a:bodyPr/>
          <a:lstStyle/>
          <a:p>
            <a:r>
              <a:rPr lang="nl-NL" dirty="0"/>
              <a:t>Making plans together : by exemple professional training</a:t>
            </a:r>
          </a:p>
          <a:p>
            <a:endParaRPr lang="nl-NL" dirty="0"/>
          </a:p>
          <a:p>
            <a:r>
              <a:rPr lang="nl-NL" dirty="0"/>
              <a:t>We are working with quality carts: we inschribe behaviour that is appropriate</a:t>
            </a:r>
          </a:p>
          <a:p>
            <a:r>
              <a:rPr lang="nl-NL" dirty="0"/>
              <a:t>I see children doing</a:t>
            </a:r>
          </a:p>
          <a:p>
            <a:r>
              <a:rPr lang="nl-NL" dirty="0"/>
              <a:t>I see teachers doing </a:t>
            </a:r>
          </a:p>
          <a:p>
            <a:r>
              <a:rPr lang="nl-NL" dirty="0"/>
              <a:t>I see a rich learning environment</a:t>
            </a:r>
          </a:p>
          <a:p>
            <a:r>
              <a:rPr lang="nl-NL" dirty="0"/>
              <a:t>I see parents ……</a:t>
            </a:r>
          </a:p>
          <a:p>
            <a:endParaRPr lang="nl-NL" dirty="0"/>
          </a:p>
          <a:p>
            <a:r>
              <a:rPr lang="nl-NL" dirty="0"/>
              <a:t>Mentoring students in educating</a:t>
            </a:r>
          </a:p>
          <a:p>
            <a:endParaRPr lang="nl-NL" dirty="0"/>
          </a:p>
        </p:txBody>
      </p:sp>
    </p:spTree>
    <p:extLst>
      <p:ext uri="{BB962C8B-B14F-4D97-AF65-F5344CB8AC3E}">
        <p14:creationId xmlns:p14="http://schemas.microsoft.com/office/powerpoint/2010/main" val="23212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0834"/>
            <a:ext cx="7590971" cy="2770908"/>
          </a:xfrm>
        </p:spPr>
        <p:txBody>
          <a:bodyPr>
            <a:normAutofit/>
          </a:bodyPr>
          <a:lstStyle/>
          <a:p>
            <a:r>
              <a:rPr lang="nl-NL" sz="6700" b="1" i="1" dirty="0">
                <a:solidFill>
                  <a:srgbClr val="0070C0"/>
                </a:solidFill>
              </a:rPr>
              <a:t>Accountability ,</a:t>
            </a:r>
            <a:r>
              <a:rPr lang="nl-NL" dirty="0"/>
              <a:t> </a:t>
            </a:r>
            <a:br>
              <a:rPr lang="nl-NL" dirty="0"/>
            </a:br>
            <a:endParaRPr lang="nl-NL" dirty="0"/>
          </a:p>
        </p:txBody>
      </p:sp>
      <p:sp>
        <p:nvSpPr>
          <p:cNvPr id="3" name="Ondertitel 2"/>
          <p:cNvSpPr>
            <a:spLocks noGrp="1"/>
          </p:cNvSpPr>
          <p:nvPr>
            <p:ph type="subTitle" idx="1"/>
          </p:nvPr>
        </p:nvSpPr>
        <p:spPr>
          <a:xfrm>
            <a:off x="1524000" y="4564743"/>
            <a:ext cx="8113486" cy="838200"/>
          </a:xfrm>
        </p:spPr>
        <p:txBody>
          <a:bodyPr>
            <a:normAutofit fontScale="92500" lnSpcReduction="20000"/>
          </a:bodyPr>
          <a:lstStyle/>
          <a:p>
            <a:r>
              <a:rPr lang="nl-NL" sz="6000" i="1" dirty="0">
                <a:solidFill>
                  <a:srgbClr val="0070C0"/>
                </a:solidFill>
              </a:rPr>
              <a:t>sharing results</a:t>
            </a:r>
          </a:p>
          <a:p>
            <a:endParaRPr lang="nl-NL" sz="6000" dirty="0"/>
          </a:p>
          <a:p>
            <a:endParaRPr lang="nl-NL" sz="6000" dirty="0"/>
          </a:p>
        </p:txBody>
      </p:sp>
      <p:pic>
        <p:nvPicPr>
          <p:cNvPr id="6148" name="Picture 4" descr="Afbeeldingsresultaat voor verantwoording van kwalit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8" y="1973942"/>
            <a:ext cx="9434286" cy="17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3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i="1" dirty="0">
                <a:solidFill>
                  <a:srgbClr val="0070C0"/>
                </a:solidFill>
              </a:rPr>
              <a:t>Different stakeholders:</a:t>
            </a:r>
          </a:p>
        </p:txBody>
      </p:sp>
      <p:sp>
        <p:nvSpPr>
          <p:cNvPr id="3" name="Tijdelijke aanduiding voor inhoud 2"/>
          <p:cNvSpPr>
            <a:spLocks noGrp="1"/>
          </p:cNvSpPr>
          <p:nvPr>
            <p:ph idx="1"/>
          </p:nvPr>
        </p:nvSpPr>
        <p:spPr>
          <a:xfrm>
            <a:off x="449942" y="4419497"/>
            <a:ext cx="6895237" cy="2171159"/>
          </a:xfrm>
        </p:spPr>
        <p:txBody>
          <a:bodyPr>
            <a:normAutofit fontScale="85000" lnSpcReduction="10000"/>
          </a:bodyPr>
          <a:lstStyle/>
          <a:p>
            <a:r>
              <a:rPr lang="nl-NL" sz="4400" dirty="0">
                <a:solidFill>
                  <a:srgbClr val="C00000"/>
                </a:solidFill>
              </a:rPr>
              <a:t>1. Inspectorate of </a:t>
            </a:r>
            <a:r>
              <a:rPr lang="nl-NL" sz="4400" dirty="0" err="1">
                <a:solidFill>
                  <a:srgbClr val="C00000"/>
                </a:solidFill>
              </a:rPr>
              <a:t>Education</a:t>
            </a:r>
            <a:endParaRPr lang="nl-NL" sz="4400" dirty="0">
              <a:solidFill>
                <a:srgbClr val="C00000"/>
              </a:solidFill>
            </a:endParaRPr>
          </a:p>
          <a:p>
            <a:r>
              <a:rPr lang="nl-NL" sz="4400" dirty="0">
                <a:solidFill>
                  <a:srgbClr val="C00000"/>
                </a:solidFill>
              </a:rPr>
              <a:t>2. Board of Directions</a:t>
            </a:r>
          </a:p>
          <a:p>
            <a:r>
              <a:rPr lang="nl-NL" sz="4400" dirty="0">
                <a:solidFill>
                  <a:srgbClr val="C00000"/>
                </a:solidFill>
              </a:rPr>
              <a:t>3. Parents</a:t>
            </a:r>
          </a:p>
          <a:p>
            <a:endParaRPr lang="nl-NL" sz="4400" dirty="0">
              <a:solidFill>
                <a:srgbClr val="C00000"/>
              </a:solidFill>
            </a:endParaRPr>
          </a:p>
        </p:txBody>
      </p:sp>
      <p:pic>
        <p:nvPicPr>
          <p:cNvPr id="8194" name="Picture 2" descr="Afbeeldingsresultaat voor afbeelding verschillende stakeho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68" y="1589087"/>
            <a:ext cx="4712772" cy="249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afbeelding inspecteur om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14" y="0"/>
            <a:ext cx="4499429" cy="16402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afbeelding inspecteur onderwij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80" y="2405648"/>
            <a:ext cx="9323176" cy="445235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25714" y="1838287"/>
            <a:ext cx="8592458" cy="523220"/>
          </a:xfrm>
          <a:prstGeom prst="rect">
            <a:avLst/>
          </a:prstGeom>
          <a:noFill/>
        </p:spPr>
        <p:txBody>
          <a:bodyPr wrap="square" rtlCol="0">
            <a:spAutoFit/>
          </a:bodyPr>
          <a:lstStyle/>
          <a:p>
            <a:pPr algn="ctr"/>
            <a:r>
              <a:rPr lang="nl-NL" sz="2800" b="1" dirty="0">
                <a:latin typeface="Verdana" panose="020B0604030504040204" pitchFamily="34" charset="0"/>
                <a:ea typeface="Verdana" panose="020B0604030504040204" pitchFamily="34" charset="0"/>
                <a:cs typeface="Verdana" panose="020B0604030504040204" pitchFamily="34" charset="0"/>
              </a:rPr>
              <a:t>Inspectorate of Education</a:t>
            </a:r>
          </a:p>
        </p:txBody>
      </p:sp>
    </p:spTree>
    <p:extLst>
      <p:ext uri="{BB962C8B-B14F-4D97-AF65-F5344CB8AC3E}">
        <p14:creationId xmlns:p14="http://schemas.microsoft.com/office/powerpoint/2010/main" val="277344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113" y="378008"/>
            <a:ext cx="9408887" cy="2147478"/>
          </a:xfrm>
        </p:spPr>
        <p:txBody>
          <a:bodyPr>
            <a:normAutofit fontScale="90000"/>
          </a:bodyPr>
          <a:lstStyle/>
          <a:p>
            <a:r>
              <a:rPr lang="en-US" sz="2700" b="1" dirty="0">
                <a:solidFill>
                  <a:srgbClr val="92D050"/>
                </a:solidFill>
              </a:rPr>
              <a:t>Accountability of the results to the superintendent of Education</a:t>
            </a:r>
            <a:br>
              <a:rPr lang="nl-NL" dirty="0">
                <a:solidFill>
                  <a:srgbClr val="92D050"/>
                </a:solidFill>
              </a:rPr>
            </a:br>
            <a:br>
              <a:rPr lang="nl-NL" dirty="0"/>
            </a:br>
            <a:r>
              <a:rPr lang="nl-NL" sz="2400" dirty="0">
                <a:hlinkClick r:id="rId2"/>
              </a:rPr>
              <a:t>https://www.scholenopdekaart.nl/basisscholen/11979/Rooms-Katholieke-Basisschool-t</a:t>
            </a:r>
            <a:br>
              <a:rPr lang="nl-NL" sz="2400" dirty="0">
                <a:hlinkClick r:id="rId2"/>
              </a:rPr>
            </a:br>
            <a:r>
              <a:rPr lang="nl-NL" sz="2400" dirty="0">
                <a:hlinkClick r:id="rId2"/>
              </a:rPr>
              <a:t>Schrijverke?postcode=5237ne&amp;presentatie=1&amp;sortering=2</a:t>
            </a:r>
            <a:br>
              <a:rPr lang="nl-NL" sz="2400" dirty="0"/>
            </a:br>
            <a:br>
              <a:rPr lang="nl-NL" sz="2400" dirty="0"/>
            </a:br>
            <a:endParaRPr lang="nl-NL" sz="2400" dirty="0"/>
          </a:p>
        </p:txBody>
      </p:sp>
      <p:sp>
        <p:nvSpPr>
          <p:cNvPr id="8" name="AutoShape 10" descr="Verplichte eindtoets basisonderwijs in mei"/>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a:p>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929" y="2969371"/>
            <a:ext cx="5023072" cy="2839748"/>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36" y="2979161"/>
            <a:ext cx="3841571" cy="2829958"/>
          </a:xfrm>
          <a:prstGeom prst="rect">
            <a:avLst/>
          </a:prstGeom>
        </p:spPr>
      </p:pic>
    </p:spTree>
    <p:extLst>
      <p:ext uri="{BB962C8B-B14F-4D97-AF65-F5344CB8AC3E}">
        <p14:creationId xmlns:p14="http://schemas.microsoft.com/office/powerpoint/2010/main" val="212037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380642"/>
            <a:ext cx="8813424" cy="4147495"/>
          </a:xfrm>
          <a:prstGeom prst="rect">
            <a:avLst/>
          </a:prstGeom>
        </p:spPr>
      </p:pic>
    </p:spTree>
    <p:extLst>
      <p:ext uri="{BB962C8B-B14F-4D97-AF65-F5344CB8AC3E}">
        <p14:creationId xmlns:p14="http://schemas.microsoft.com/office/powerpoint/2010/main" val="427797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6343" y="0"/>
            <a:ext cx="8795657" cy="2105891"/>
          </a:xfrm>
        </p:spPr>
        <p:txBody>
          <a:bodyPr>
            <a:normAutofit/>
          </a:bodyPr>
          <a:lstStyle/>
          <a:p>
            <a:pPr algn="l"/>
            <a:r>
              <a:rPr lang="nl-NL" sz="4800" dirty="0"/>
              <a:t>valuation report of inspection, </a:t>
            </a:r>
            <a:br>
              <a:rPr lang="nl-NL" sz="4800" dirty="0"/>
            </a:br>
            <a:r>
              <a:rPr lang="nl-NL" sz="4800" dirty="0"/>
              <a:t>once every 4 years</a:t>
            </a:r>
            <a:r>
              <a:rPr lang="nl-NL" dirty="0"/>
              <a:t> </a:t>
            </a:r>
          </a:p>
        </p:txBody>
      </p:sp>
      <p:sp>
        <p:nvSpPr>
          <p:cNvPr id="3" name="Ondertitel 2"/>
          <p:cNvSpPr>
            <a:spLocks noGrp="1"/>
          </p:cNvSpPr>
          <p:nvPr>
            <p:ph type="subTitle" idx="1"/>
          </p:nvPr>
        </p:nvSpPr>
        <p:spPr>
          <a:xfrm>
            <a:off x="4909911" y="2179694"/>
            <a:ext cx="4977411" cy="7738689"/>
          </a:xfrm>
        </p:spPr>
        <p:txBody>
          <a:bodyPr>
            <a:normAutofit/>
          </a:bodyPr>
          <a:lstStyle/>
          <a:p>
            <a:pPr algn="l"/>
            <a:r>
              <a:rPr lang="en-US" sz="3600" u="sng" dirty="0"/>
              <a:t>Legend:</a:t>
            </a:r>
            <a:r>
              <a:rPr lang="en-US" sz="3600" dirty="0"/>
              <a:t> </a:t>
            </a:r>
          </a:p>
          <a:p>
            <a:pPr algn="l"/>
            <a:r>
              <a:rPr lang="en-US" sz="3600" dirty="0"/>
              <a:t>1. worse</a:t>
            </a:r>
          </a:p>
          <a:p>
            <a:pPr algn="l"/>
            <a:r>
              <a:rPr lang="en-US" sz="3600" dirty="0"/>
              <a:t>2. inadequate </a:t>
            </a:r>
          </a:p>
          <a:p>
            <a:pPr algn="l"/>
            <a:r>
              <a:rPr lang="en-US" sz="3600" dirty="0"/>
              <a:t>3. sufficient </a:t>
            </a:r>
          </a:p>
          <a:p>
            <a:pPr algn="l"/>
            <a:r>
              <a:rPr lang="en-US" sz="3600" dirty="0"/>
              <a:t>4. good</a:t>
            </a:r>
          </a:p>
          <a:p>
            <a:r>
              <a:rPr lang="en-US" sz="3600" dirty="0"/>
              <a:t>             </a:t>
            </a:r>
            <a:endParaRPr lang="nl-NL" sz="3600" dirty="0"/>
          </a:p>
        </p:txBody>
      </p:sp>
      <p:pic>
        <p:nvPicPr>
          <p:cNvPr id="3074" name="Picture 2" descr="Afbeeldingsresultaat voor beoordeling resulta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96" y="2658284"/>
            <a:ext cx="3314411" cy="35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95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1737678518"/>
              </p:ext>
            </p:extLst>
          </p:nvPr>
        </p:nvGraphicFramePr>
        <p:xfrm>
          <a:off x="385620" y="3320803"/>
          <a:ext cx="9063179" cy="2617587"/>
        </p:xfrm>
        <a:graphic>
          <a:graphicData uri="http://schemas.openxmlformats.org/drawingml/2006/table">
            <a:tbl>
              <a:tblPr firstRow="1" bandRow="1">
                <a:tableStyleId>{5C22544A-7EE6-4342-B048-85BDC9FD1C3A}</a:tableStyleId>
              </a:tblPr>
              <a:tblGrid>
                <a:gridCol w="3548439">
                  <a:extLst>
                    <a:ext uri="{9D8B030D-6E8A-4147-A177-3AD203B41FA5}">
                      <a16:colId xmlns:a16="http://schemas.microsoft.com/office/drawing/2014/main" val="20000"/>
                    </a:ext>
                  </a:extLst>
                </a:gridCol>
                <a:gridCol w="1419785">
                  <a:extLst>
                    <a:ext uri="{9D8B030D-6E8A-4147-A177-3AD203B41FA5}">
                      <a16:colId xmlns:a16="http://schemas.microsoft.com/office/drawing/2014/main" val="20001"/>
                    </a:ext>
                  </a:extLst>
                </a:gridCol>
                <a:gridCol w="1360003">
                  <a:extLst>
                    <a:ext uri="{9D8B030D-6E8A-4147-A177-3AD203B41FA5}">
                      <a16:colId xmlns:a16="http://schemas.microsoft.com/office/drawing/2014/main" val="20002"/>
                    </a:ext>
                  </a:extLst>
                </a:gridCol>
                <a:gridCol w="1345058">
                  <a:extLst>
                    <a:ext uri="{9D8B030D-6E8A-4147-A177-3AD203B41FA5}">
                      <a16:colId xmlns:a16="http://schemas.microsoft.com/office/drawing/2014/main" val="20003"/>
                    </a:ext>
                  </a:extLst>
                </a:gridCol>
                <a:gridCol w="1389894">
                  <a:extLst>
                    <a:ext uri="{9D8B030D-6E8A-4147-A177-3AD203B41FA5}">
                      <a16:colId xmlns:a16="http://schemas.microsoft.com/office/drawing/2014/main" val="20004"/>
                    </a:ext>
                  </a:extLst>
                </a:gridCol>
              </a:tblGrid>
              <a:tr h="453507">
                <a:tc>
                  <a:txBody>
                    <a:bodyPr/>
                    <a:lstStyle/>
                    <a:p>
                      <a:r>
                        <a:rPr lang="nl-NL" sz="2000" dirty="0">
                          <a:latin typeface="+mn-lt"/>
                          <a:ea typeface="Verdana" panose="020B0604030504040204" pitchFamily="34" charset="0"/>
                          <a:cs typeface="Verdana" panose="020B0604030504040204" pitchFamily="34" charset="0"/>
                        </a:rPr>
                        <a:t>Results</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345244">
                <a:tc>
                  <a:txBody>
                    <a:bodyPr/>
                    <a:lstStyle/>
                    <a:p>
                      <a:r>
                        <a:rPr lang="nl-NL" sz="2000" dirty="0">
                          <a:latin typeface="+mn-lt"/>
                          <a:ea typeface="Verdana" panose="020B0604030504040204" pitchFamily="34" charset="0"/>
                          <a:cs typeface="Verdana" panose="020B0604030504040204" pitchFamily="34" charset="0"/>
                        </a:rPr>
                        <a:t>results final test</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979674">
                <a:tc>
                  <a:txBody>
                    <a:bodyPr/>
                    <a:lstStyle/>
                    <a:p>
                      <a:r>
                        <a:rPr lang="nl-NL" sz="2000" dirty="0">
                          <a:latin typeface="+mn-lt"/>
                          <a:ea typeface="Verdana" panose="020B0604030504040204" pitchFamily="34" charset="0"/>
                          <a:cs typeface="Verdana" panose="020B0604030504040204" pitchFamily="34" charset="0"/>
                        </a:rPr>
                        <a:t>results during the</a:t>
                      </a:r>
                      <a:r>
                        <a:rPr lang="nl-NL" sz="2000" baseline="0" dirty="0">
                          <a:latin typeface="+mn-lt"/>
                          <a:ea typeface="Verdana" panose="020B0604030504040204" pitchFamily="34" charset="0"/>
                          <a:cs typeface="Verdana" panose="020B0604030504040204" pitchFamily="34" charset="0"/>
                        </a:rPr>
                        <a:t> year, reading, grammar and mathematics</a:t>
                      </a:r>
                      <a:endParaRPr lang="nl-NL" sz="2000" dirty="0">
                        <a:latin typeface="+mn-lt"/>
                        <a:ea typeface="Verdana" panose="020B0604030504040204" pitchFamily="34" charset="0"/>
                        <a:cs typeface="Verdana" panose="020B0604030504040204" pitchFamily="34" charset="0"/>
                      </a:endParaRP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345244">
                <a:tc>
                  <a:txBody>
                    <a:bodyPr/>
                    <a:lstStyle/>
                    <a:p>
                      <a:r>
                        <a:rPr lang="nl-NL" sz="2000" dirty="0">
                          <a:latin typeface="+mn-lt"/>
                          <a:ea typeface="Verdana" panose="020B0604030504040204" pitchFamily="34" charset="0"/>
                          <a:cs typeface="Verdana" panose="020B0604030504040204" pitchFamily="34" charset="0"/>
                        </a:rPr>
                        <a:t>social skills</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3"/>
                  </a:ext>
                </a:extLst>
              </a:tr>
              <a:tr h="345244">
                <a:tc>
                  <a:txBody>
                    <a:bodyPr/>
                    <a:lstStyle/>
                    <a:p>
                      <a:endParaRPr lang="nl-NL" dirty="0">
                        <a:latin typeface="+mn-lt"/>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4"/>
                  </a:ext>
                </a:extLst>
              </a:tr>
            </a:tbl>
          </a:graphicData>
        </a:graphic>
      </p:graphicFrame>
      <p:pic>
        <p:nvPicPr>
          <p:cNvPr id="4100" name="Picture 4" descr="Afbeeldingsresultaat voor resulta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198" y="0"/>
            <a:ext cx="5010591" cy="330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621830058"/>
              </p:ext>
            </p:extLst>
          </p:nvPr>
        </p:nvGraphicFramePr>
        <p:xfrm>
          <a:off x="246743" y="3796034"/>
          <a:ext cx="9347201" cy="1371600"/>
        </p:xfrm>
        <a:graphic>
          <a:graphicData uri="http://schemas.openxmlformats.org/drawingml/2006/table">
            <a:tbl>
              <a:tblPr firstRow="1" bandRow="1">
                <a:tableStyleId>{5C22544A-7EE6-4342-B048-85BDC9FD1C3A}</a:tableStyleId>
              </a:tblPr>
              <a:tblGrid>
                <a:gridCol w="4165331">
                  <a:extLst>
                    <a:ext uri="{9D8B030D-6E8A-4147-A177-3AD203B41FA5}">
                      <a16:colId xmlns:a16="http://schemas.microsoft.com/office/drawing/2014/main" val="20000"/>
                    </a:ext>
                  </a:extLst>
                </a:gridCol>
                <a:gridCol w="1301667">
                  <a:extLst>
                    <a:ext uri="{9D8B030D-6E8A-4147-A177-3AD203B41FA5}">
                      <a16:colId xmlns:a16="http://schemas.microsoft.com/office/drawing/2014/main" val="20001"/>
                    </a:ext>
                  </a:extLst>
                </a:gridCol>
                <a:gridCol w="1066127">
                  <a:extLst>
                    <a:ext uri="{9D8B030D-6E8A-4147-A177-3AD203B41FA5}">
                      <a16:colId xmlns:a16="http://schemas.microsoft.com/office/drawing/2014/main" val="20002"/>
                    </a:ext>
                  </a:extLst>
                </a:gridCol>
                <a:gridCol w="944636">
                  <a:extLst>
                    <a:ext uri="{9D8B030D-6E8A-4147-A177-3AD203B41FA5}">
                      <a16:colId xmlns:a16="http://schemas.microsoft.com/office/drawing/2014/main" val="20003"/>
                    </a:ext>
                  </a:extLst>
                </a:gridCol>
                <a:gridCol w="1869440">
                  <a:extLst>
                    <a:ext uri="{9D8B030D-6E8A-4147-A177-3AD203B41FA5}">
                      <a16:colId xmlns:a16="http://schemas.microsoft.com/office/drawing/2014/main" val="20004"/>
                    </a:ext>
                  </a:extLst>
                </a:gridCol>
              </a:tblGrid>
              <a:tr h="0">
                <a:tc>
                  <a:txBody>
                    <a:bodyPr/>
                    <a:lstStyle/>
                    <a:p>
                      <a:r>
                        <a:rPr lang="nl-NL" dirty="0"/>
                        <a:t>Counseling</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0">
                <a:tc>
                  <a:txBody>
                    <a:bodyPr/>
                    <a:lstStyle/>
                    <a:p>
                      <a:r>
                        <a:rPr lang="nl-NL" dirty="0"/>
                        <a:t>Instrument of tracking the development of pupils</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1"/>
                  </a:ext>
                </a:extLst>
              </a:tr>
              <a:tr h="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pic>
        <p:nvPicPr>
          <p:cNvPr id="9218" name="Picture 2" descr="Afbeeldingsresultaat voor begeleiden k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6" y="360218"/>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335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731</TotalTime>
  <Words>298</Words>
  <Application>Microsoft Office PowerPoint</Application>
  <PresentationFormat>Ecrã Panorâmico</PresentationFormat>
  <Paragraphs>109</Paragraphs>
  <Slides>16</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16</vt:i4>
      </vt:variant>
    </vt:vector>
  </HeadingPairs>
  <TitlesOfParts>
    <vt:vector size="21" baseType="lpstr">
      <vt:lpstr>Arial</vt:lpstr>
      <vt:lpstr>Trebuchet MS</vt:lpstr>
      <vt:lpstr>Verdana</vt:lpstr>
      <vt:lpstr>Wingdings 3</vt:lpstr>
      <vt:lpstr>Facet</vt:lpstr>
      <vt:lpstr>Apresentação do PowerPoint</vt:lpstr>
      <vt:lpstr>Accountability ,  </vt:lpstr>
      <vt:lpstr>Different stakeholders:</vt:lpstr>
      <vt:lpstr>Apresentação do PowerPoint</vt:lpstr>
      <vt:lpstr>Accountability of the results to the superintendent of Education  https://www.scholenopdekaart.nl/basisscholen/11979/Rooms-Katholieke-Basisschool-t Schrijverke?postcode=5237ne&amp;presentatie=1&amp;sortering=2  </vt:lpstr>
      <vt:lpstr>Apresentação do PowerPoint</vt:lpstr>
      <vt:lpstr>valuation report of inspection,  once every 4 years </vt:lpstr>
      <vt:lpstr>Apresentação do PowerPoint</vt:lpstr>
      <vt:lpstr>Apresentação do PowerPoint</vt:lpstr>
      <vt:lpstr>Apresentação do PowerPoint</vt:lpstr>
      <vt:lpstr>Apresentação do PowerPoint</vt:lpstr>
      <vt:lpstr>In connection to the programmatic enforcement the inspection has added some extra checks on certain legal requirements.  Whether the school may or may not meet these legal requirements is expressed with the score  </vt:lpstr>
      <vt:lpstr>Accountability Board of Directors</vt:lpstr>
      <vt:lpstr>        </vt:lpstr>
      <vt:lpstr>selfregulation</vt:lpstr>
      <vt:lpstr>Voor het personeel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HP</cp:lastModifiedBy>
  <cp:revision>56</cp:revision>
  <cp:lastPrinted>2016-12-27T13:35:10Z</cp:lastPrinted>
  <dcterms:created xsi:type="dcterms:W3CDTF">2016-12-27T09:49:25Z</dcterms:created>
  <dcterms:modified xsi:type="dcterms:W3CDTF">2017-05-17T19:12:47Z</dcterms:modified>
</cp:coreProperties>
</file>